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70" r:id="rId2"/>
    <p:sldId id="273" r:id="rId3"/>
    <p:sldId id="258" r:id="rId4"/>
    <p:sldId id="284" r:id="rId5"/>
    <p:sldId id="285" r:id="rId6"/>
    <p:sldId id="286" r:id="rId7"/>
    <p:sldId id="287" r:id="rId8"/>
    <p:sldId id="274" r:id="rId9"/>
  </p:sldIdLst>
  <p:sldSz cx="9144000" cy="6858000" type="screen4x3"/>
  <p:notesSz cx="68580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455EE12E-0DE9-411E-A54E-D602CAAD9BB7}">
          <p14:sldIdLst>
            <p14:sldId id="270"/>
            <p14:sldId id="273"/>
            <p14:sldId id="258"/>
            <p14:sldId id="284"/>
            <p14:sldId id="285"/>
          </p14:sldIdLst>
        </p14:section>
        <p14:section name="Sezione senza titolo" id="{62C6EEB2-D069-441F-AD7D-73D78E0498B4}">
          <p14:sldIdLst>
            <p14:sldId id="286"/>
            <p14:sldId id="287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969696"/>
    <a:srgbClr val="B2B2B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30" autoAdjust="0"/>
    <p:restoredTop sz="94668"/>
  </p:normalViewPr>
  <p:slideViewPr>
    <p:cSldViewPr>
      <p:cViewPr varScale="1">
        <p:scale>
          <a:sx n="227" d="100"/>
          <a:sy n="227" d="100"/>
        </p:scale>
        <p:origin x="272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it-IT" sz="4400" b="0" strike="noStrike" spc="-1">
                <a:latin typeface="Arial" panose="020B0604020202020204"/>
              </a:rPr>
              <a:t>Click to move the slide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it-IT" sz="2000" b="0" strike="noStrike" spc="-1">
                <a:latin typeface="Arial" panose="020B0604020202020204"/>
              </a:rPr>
              <a:t>Click to edit the notes format</a:t>
            </a:r>
          </a:p>
        </p:txBody>
      </p:sp>
      <p:sp>
        <p:nvSpPr>
          <p:cNvPr id="4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it-IT" sz="1400" b="0" strike="noStrike" spc="-1">
                <a:latin typeface="Calibri" panose="020F0502020204030204"/>
              </a:rPr>
              <a:t>&lt;header&gt;</a:t>
            </a:r>
          </a:p>
        </p:txBody>
      </p:sp>
      <p:sp>
        <p:nvSpPr>
          <p:cNvPr id="4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it-IT" sz="1400" b="0" strike="noStrike" spc="-1" dirty="0">
                <a:latin typeface="Calibri" panose="020F0502020204030204"/>
              </a:rPr>
              <a:t>&lt;</a:t>
            </a:r>
            <a:r>
              <a:rPr lang="it-IT" sz="1400" b="0" strike="noStrike" spc="-1" dirty="0" err="1">
                <a:latin typeface="Calibri" panose="020F0502020204030204"/>
              </a:rPr>
              <a:t>fromte</a:t>
            </a:r>
            <a:r>
              <a:rPr lang="it-IT" sz="1400" b="0" strike="noStrike" spc="-1" dirty="0">
                <a:latin typeface="Calibri" panose="020F0502020204030204"/>
              </a:rPr>
              <a:t>/time&gt;</a:t>
            </a:r>
          </a:p>
        </p:txBody>
      </p:sp>
      <p:sp>
        <p:nvSpPr>
          <p:cNvPr id="4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it-IT" sz="1400" b="0" strike="noStrike" spc="-1">
                <a:latin typeface="Calibri" panose="020F0502020204030204"/>
              </a:rPr>
              <a:t>&lt;footer&gt;</a:t>
            </a:r>
          </a:p>
        </p:txBody>
      </p:sp>
      <p:sp>
        <p:nvSpPr>
          <p:cNvPr id="4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9281F10D-970A-4A49-BA79-C6E09AEC3403}" type="slidenum">
              <a:rPr lang="it-IT" sz="1400" b="0" strike="noStrike" spc="-1">
                <a:latin typeface="Calibri" panose="020F0502020204030204"/>
              </a:rPr>
              <a:t>‹N›</a:t>
            </a:fld>
            <a:endParaRPr lang="it-IT" sz="1400" b="0" strike="noStrike" spc="-1">
              <a:latin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latin typeface="Arial" panose="020B0604020202020204"/>
            </a:endParaRPr>
          </a:p>
        </p:txBody>
      </p:sp>
      <p:sp>
        <p:nvSpPr>
          <p:cNvPr id="162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latin typeface="Arial" panose="020B0604020202020204"/>
            </a:endParaRPr>
          </a:p>
        </p:txBody>
      </p:sp>
      <p:sp>
        <p:nvSpPr>
          <p:cNvPr id="171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 panose="020B0604020202020204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 panose="020B0604020202020204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 panose="020B0604020202020204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 panose="020B0604020202020204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 panose="020B0604020202020204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 panose="020B0604020202020204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 panose="020B0604020202020204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 panose="020B0604020202020204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 panose="020B0604020202020204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 panose="020B0604020202020204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 panose="020B0604020202020204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 panose="020B0604020202020204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 panose="020B0604020202020204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 panose="020B0604020202020204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 panose="020B0604020202020204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 panose="020B0604020202020204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680" cy="6811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 panose="020B0604020202020204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 panose="020B0604020202020204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 panose="020B0604020202020204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 panose="020B0604020202020204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 panose="020B0604020202020204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 panose="020B0604020202020204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 panose="020B0604020202020204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 panose="020B0604020202020204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 panose="020B0604020202020204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it-IT" sz="1800" b="0" strike="noStrike" spc="-1">
                <a:latin typeface="Arial" panose="020B0604020202020204"/>
              </a:rPr>
              <a:t>Click to edit the title text format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it-IT" sz="3200" b="0" strike="noStrike" spc="-1">
                <a:latin typeface="Arial" panose="020B0604020202020204"/>
              </a:rPr>
              <a:t>Click to edit the outline text format</a:t>
            </a: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it-IT" sz="2800" b="0" strike="noStrike" spc="-1">
                <a:latin typeface="Arial" panose="020B0604020202020204"/>
              </a:rPr>
              <a:t>Second Outline Level</a:t>
            </a: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it-IT" sz="2400" b="0" strike="noStrike" spc="-1">
                <a:latin typeface="Arial" panose="020B0604020202020204"/>
              </a:rPr>
              <a:t>Third Outline Level</a:t>
            </a: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it-IT" sz="2000" b="0" strike="noStrike" spc="-1">
                <a:latin typeface="Arial" panose="020B0604020202020204"/>
              </a:rPr>
              <a:t>Fourth Outline Level</a:t>
            </a: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it-IT" sz="2000" b="0" strike="noStrike" spc="-1">
                <a:latin typeface="Arial" panose="020B0604020202020204"/>
              </a:rPr>
              <a:t>Fifth Outline Level</a:t>
            </a: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it-IT" sz="2000" b="0" strike="noStrike" spc="-1">
                <a:latin typeface="Arial" panose="020B0604020202020204"/>
              </a:rPr>
              <a:t>Sixth Outline Level</a:t>
            </a: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it-IT" sz="2000" b="0" strike="noStrike" spc="-1">
                <a:latin typeface="Arial" panose="020B0604020202020204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18" Type="http://schemas.openxmlformats.org/officeDocument/2006/relationships/image" Target="../media/image3.pn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17" Type="http://schemas.openxmlformats.org/officeDocument/2006/relationships/image" Target="../media/image43.png"/><Relationship Id="rId2" Type="http://schemas.openxmlformats.org/officeDocument/2006/relationships/image" Target="../media/image4.png"/><Relationship Id="rId16" Type="http://schemas.openxmlformats.org/officeDocument/2006/relationships/image" Target="../media/image14.jpe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5" Type="http://schemas.openxmlformats.org/officeDocument/2006/relationships/image" Target="../media/image42.jpeg"/><Relationship Id="rId10" Type="http://schemas.openxmlformats.org/officeDocument/2006/relationships/image" Target="../media/image37.jpeg"/><Relationship Id="rId19" Type="http://schemas.openxmlformats.org/officeDocument/2006/relationships/image" Target="../media/image44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Relationship Id="rId1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2988397" y="730811"/>
            <a:ext cx="6155603" cy="1014209"/>
          </a:xfrm>
          <a:prstGeom prst="rect">
            <a:avLst/>
          </a:prstGeom>
          <a:solidFill>
            <a:srgbClr val="4D4D4D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4400" b="1" strike="noStrike" spc="-1" dirty="0">
                <a:solidFill>
                  <a:schemeClr val="bg1">
                    <a:lumMod val="95000"/>
                  </a:schemeClr>
                </a:solidFill>
                <a:latin typeface="Bernard MT Condensed" panose="02050806060905020404" pitchFamily="18" charset="0"/>
                <a:ea typeface="DejaVu Sans"/>
                <a:cs typeface="Helvetica" panose="020B0604020202020204" pitchFamily="34" charset="0"/>
              </a:rPr>
              <a:t>   </a:t>
            </a:r>
            <a:r>
              <a:rPr lang="it-IT" sz="6000" strike="noStrike" spc="-1" dirty="0">
                <a:solidFill>
                  <a:schemeClr val="bg1">
                    <a:lumMod val="95000"/>
                  </a:schemeClr>
                </a:solidFill>
                <a:latin typeface="Bernard MT Condensed" panose="02050806060905020404" pitchFamily="18" charset="0"/>
                <a:ea typeface="Verdana" panose="020B0604030504040204" pitchFamily="34" charset="0"/>
                <a:cs typeface="Helvetica" panose="020B0604020202020204" pitchFamily="34" charset="0"/>
              </a:rPr>
              <a:t>Fulvio</a:t>
            </a:r>
            <a:r>
              <a:rPr lang="it-IT" sz="6000" strike="noStrike" spc="-1" dirty="0">
                <a:solidFill>
                  <a:schemeClr val="bg1">
                    <a:lumMod val="95000"/>
                  </a:schemeClr>
                </a:solidFill>
                <a:latin typeface="Bernard MT Condensed" panose="02050806060905020404" pitchFamily="18" charset="0"/>
                <a:ea typeface="DejaVu Sans"/>
                <a:cs typeface="Helvetica" panose="020B0604020202020204" pitchFamily="34" charset="0"/>
              </a:rPr>
              <a:t> </a:t>
            </a:r>
            <a:r>
              <a:rPr lang="it-IT" sz="6000" strike="noStrike" spc="-1" dirty="0" err="1">
                <a:solidFill>
                  <a:schemeClr val="bg1">
                    <a:lumMod val="95000"/>
                  </a:schemeClr>
                </a:solidFill>
                <a:latin typeface="Bernard MT Condensed" panose="02050806060905020404" pitchFamily="18" charset="0"/>
                <a:ea typeface="DejaVu Sans"/>
                <a:cs typeface="Helvetica" panose="020B0604020202020204" pitchFamily="34" charset="0"/>
              </a:rPr>
              <a:t>Pea</a:t>
            </a:r>
            <a:endParaRPr lang="it-IT" sz="6000" strike="noStrike" spc="-1" dirty="0">
              <a:solidFill>
                <a:schemeClr val="bg1">
                  <a:lumMod val="95000"/>
                </a:schemeClr>
              </a:solidFill>
              <a:latin typeface="Bernard MT Condensed" panose="02050806060905020404" pitchFamily="18" charset="0"/>
              <a:ea typeface="DejaVu Sans"/>
              <a:cs typeface="Helvetica" panose="020B0604020202020204" pitchFamily="34" charset="0"/>
            </a:endParaRPr>
          </a:p>
        </p:txBody>
      </p:sp>
      <p:pic>
        <p:nvPicPr>
          <p:cNvPr id="48" name="Immagine 18" descr="sassuolo pea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323640" y="836640"/>
            <a:ext cx="3888320" cy="5832720"/>
          </a:xfrm>
          <a:prstGeom prst="rect">
            <a:avLst/>
          </a:prstGeom>
          <a:ln w="0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787900" y="3213100"/>
            <a:ext cx="351536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b="1" spc="-1" dirty="0">
                <a:solidFill>
                  <a:schemeClr val="bg2"/>
                </a:solidFill>
                <a:latin typeface="Bahnschrift SemiBold" panose="020B0502040204020203" pitchFamily="34" charset="0"/>
                <a:ea typeface="DejaVu Sans"/>
                <a:sym typeface="+mn-ea"/>
              </a:rPr>
              <a:t>UEFA PRO License 2005</a:t>
            </a:r>
            <a:endParaRPr lang="it-IT" b="1" strike="noStrike" spc="-1" dirty="0">
              <a:solidFill>
                <a:schemeClr val="bg2"/>
              </a:solidFill>
              <a:latin typeface="Bahnschrift SemiBold" panose="020B0502040204020203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it-IT" b="1" spc="-1" dirty="0">
                <a:solidFill>
                  <a:schemeClr val="bg2"/>
                </a:solidFill>
                <a:latin typeface="Bahnschrift SemiBold" panose="020B0502040204020203" pitchFamily="34" charset="0"/>
                <a:ea typeface="DejaVu Sans"/>
                <a:sym typeface="+mn-ea"/>
              </a:rPr>
              <a:t>UEFA A License 2002</a:t>
            </a:r>
            <a:endParaRPr lang="it-IT" b="1" spc="-1" dirty="0">
              <a:solidFill>
                <a:schemeClr val="bg2"/>
              </a:solidFill>
              <a:latin typeface="Bahnschrift SemiBold" panose="020B0502040204020203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it-IT" b="1" spc="-1" dirty="0">
                <a:solidFill>
                  <a:schemeClr val="bg2"/>
                </a:solidFill>
                <a:latin typeface="Bahnschrift SemiBold" panose="020B0502040204020203" pitchFamily="34" charset="0"/>
                <a:ea typeface="DejaVu Sans"/>
                <a:sym typeface="+mn-ea"/>
              </a:rPr>
              <a:t>UEFA B License 1993</a:t>
            </a:r>
            <a:endParaRPr lang="it-IT" altLang="en-US" b="1" spc="-1" dirty="0">
              <a:solidFill>
                <a:schemeClr val="bg2"/>
              </a:solidFill>
              <a:latin typeface="Bahnschrift SemiBold" panose="020B0502040204020203" pitchFamily="34" charset="0"/>
              <a:ea typeface="DejaVu Sans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it-IT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10056489"/>
              </p:ext>
            </p:extLst>
          </p:nvPr>
        </p:nvGraphicFramePr>
        <p:xfrm>
          <a:off x="179512" y="332656"/>
          <a:ext cx="8856984" cy="6427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2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8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34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150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Bahnschrift SemiLight" panose="020B0502040204020203"/>
                        </a:rPr>
                        <a:t>CLUB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Bahnschrift SemiLight" panose="020B0502040204020203"/>
                        </a:rPr>
                        <a:t>POSITION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Bahnschrift SemiLight" panose="020B0502040204020203"/>
                        </a:rPr>
                        <a:t>SEASON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649"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 dirty="0">
                        <a:solidFill>
                          <a:schemeClr val="tx1"/>
                        </a:solidFill>
                        <a:effectLst/>
                        <a:latin typeface="Bahnschrift SemiLight" panose="020B0502040204020203"/>
                      </a:endParaRPr>
                    </a:p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HEBAR (BULGARY LEAGUE A)</a:t>
                      </a:r>
                    </a:p>
                    <a:p>
                      <a:pPr algn="l" fontAlgn="b"/>
                      <a:endParaRPr lang="it-IT" sz="700" b="0" i="0" u="none" strike="noStrike" dirty="0">
                        <a:solidFill>
                          <a:schemeClr val="tx1"/>
                        </a:solidFill>
                        <a:effectLst/>
                        <a:latin typeface="Bahnschrift SemiLight" panose="020B0502040204020203"/>
                      </a:endParaRPr>
                    </a:p>
                    <a:p>
                      <a:pPr algn="l" fontAlgn="b"/>
                      <a:endParaRPr lang="it-IT" sz="700" b="0" i="0" u="none" strike="noStrike" dirty="0">
                        <a:solidFill>
                          <a:schemeClr val="tx1"/>
                        </a:solidFill>
                        <a:effectLst/>
                        <a:latin typeface="Bahnschrift SemiLight" panose="020B0502040204020203"/>
                      </a:endParaRPr>
                    </a:p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KHORFAKKAN (AEU LEAGUE A)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FIRST TEAM HEAD COACH/TECHNICAL DIRECTOR</a:t>
                      </a:r>
                    </a:p>
                    <a:p>
                      <a:pPr algn="l" fontAlgn="b"/>
                      <a:endParaRPr lang="it-IT" sz="700" b="0" i="0" u="none" strike="noStrike" dirty="0">
                        <a:solidFill>
                          <a:schemeClr val="tx1"/>
                        </a:solidFill>
                        <a:effectLst/>
                        <a:latin typeface="Bahnschrift SemiLight" panose="020B0502040204020203"/>
                      </a:endParaRPr>
                    </a:p>
                    <a:p>
                      <a:pPr algn="l" fontAlgn="b"/>
                      <a:endParaRPr lang="it-IT" sz="700" b="0" i="0" u="none" strike="noStrike" dirty="0">
                        <a:solidFill>
                          <a:schemeClr val="tx1"/>
                        </a:solidFill>
                        <a:effectLst/>
                        <a:latin typeface="Bahnschrift SemiLight" panose="020B0502040204020203"/>
                      </a:endParaRPr>
                    </a:p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TECHNICAL</a:t>
                      </a:r>
                      <a:r>
                        <a:rPr lang="it-IT" sz="7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 CONSULTANT</a:t>
                      </a:r>
                      <a:endParaRPr lang="it-IT" sz="700" b="0" i="0" u="none" strike="noStrike" dirty="0">
                        <a:solidFill>
                          <a:schemeClr val="tx1"/>
                        </a:solidFill>
                        <a:effectLst/>
                        <a:latin typeface="Bahnschrift SemiLight" panose="020B0502040204020203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from 10.06.2022</a:t>
                      </a:r>
                    </a:p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   </a:t>
                      </a:r>
                    </a:p>
                    <a:p>
                      <a:pPr algn="l" fontAlgn="b"/>
                      <a:endParaRPr lang="it-IT" sz="700" b="0" i="0" u="none" strike="noStrike" dirty="0">
                        <a:solidFill>
                          <a:schemeClr val="tx1"/>
                        </a:solidFill>
                        <a:effectLst/>
                        <a:latin typeface="Bahnschrift SemiLight" panose="020B0502040204020203"/>
                      </a:endParaRPr>
                    </a:p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from 26.02.2022 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at</a:t>
                      </a:r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 </a:t>
                      </a:r>
                      <a:r>
                        <a:rPr lang="it-IT" sz="7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today</a:t>
                      </a:r>
                      <a:endParaRPr lang="it-IT" sz="700" b="0" i="0" u="none" strike="noStrike" dirty="0">
                        <a:solidFill>
                          <a:schemeClr val="tx1"/>
                        </a:solidFill>
                        <a:effectLst/>
                        <a:latin typeface="Bahnschrift SemiLight" panose="020B0502040204020203"/>
                      </a:endParaRPr>
                    </a:p>
                    <a:p>
                      <a:pPr algn="l" fontAlgn="b"/>
                      <a:endParaRPr lang="it-IT" sz="700" b="0" i="0" u="none" strike="noStrike" dirty="0">
                        <a:solidFill>
                          <a:schemeClr val="tx1"/>
                        </a:solidFill>
                        <a:effectLst/>
                        <a:latin typeface="Bahnschrift SemiLight" panose="020B0502040204020203"/>
                      </a:endParaRPr>
                    </a:p>
                    <a:p>
                      <a:pPr algn="l" fontAlgn="b"/>
                      <a:endParaRPr lang="it-IT" sz="700" b="0" i="0" u="none" strike="noStrike" dirty="0">
                        <a:solidFill>
                          <a:schemeClr val="tx1"/>
                        </a:solidFill>
                        <a:effectLst/>
                        <a:latin typeface="Bahnschrift SemiLight" panose="020B0502040204020203"/>
                      </a:endParaRPr>
                    </a:p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to</a:t>
                      </a:r>
                      <a:r>
                        <a:rPr lang="it-IT" sz="7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 </a:t>
                      </a:r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01.06.2022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79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NANJING CITY  (CHINA</a:t>
                      </a:r>
                      <a:r>
                        <a:rPr lang="it-IT" alt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 LEAGUE</a:t>
                      </a:r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 B)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FIRST</a:t>
                      </a:r>
                      <a:r>
                        <a:rPr lang="it-IT" sz="7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 TEAM HEAD COACH</a:t>
                      </a:r>
                      <a:endParaRPr lang="it-IT" sz="700" b="0" i="0" u="none" strike="noStrike" dirty="0">
                        <a:solidFill>
                          <a:schemeClr val="tx1"/>
                        </a:solidFill>
                        <a:effectLst/>
                        <a:latin typeface="Bahnschrift SemiLight" panose="020B0502040204020203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from</a:t>
                      </a:r>
                      <a:r>
                        <a:rPr lang="it-IT" sz="7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 </a:t>
                      </a:r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16.03.2021 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to</a:t>
                      </a:r>
                      <a:r>
                        <a:rPr lang="it-IT" sz="7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 </a:t>
                      </a:r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31.12.2021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799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JIANGSU SUNING(CHINA LEAGUE A)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TECHINCAL</a:t>
                      </a:r>
                      <a:r>
                        <a:rPr lang="it-IT" sz="7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 DIRECTOR</a:t>
                      </a:r>
                      <a:endParaRPr lang="it-IT" sz="700" b="0" i="0" u="none" strike="noStrike" dirty="0">
                        <a:solidFill>
                          <a:schemeClr val="tx1"/>
                        </a:solidFill>
                        <a:effectLst/>
                        <a:latin typeface="Bahnschrift SemiLight" panose="020B0502040204020203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from 10.1.2021  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to 15.03.2021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567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JIANGSU SUNING(CHINA LEAGUE A)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YOUTH</a:t>
                      </a:r>
                      <a:r>
                        <a:rPr lang="it-IT" sz="7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 SECTOR TECHNICAL DIRECTOR</a:t>
                      </a:r>
                      <a:endParaRPr lang="it-IT" sz="700" b="0" i="0" u="none" strike="noStrike" dirty="0">
                        <a:solidFill>
                          <a:schemeClr val="tx1"/>
                        </a:solidFill>
                        <a:effectLst/>
                        <a:latin typeface="Bahnschrift SemiLight" panose="020B0502040204020203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from 01.07.2019  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to </a:t>
                      </a:r>
                      <a:r>
                        <a:rPr lang="en-US" alt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09</a:t>
                      </a:r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.01.2021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104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A.S. LIVORNO (ITALY LEAGUE B)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YOUTH</a:t>
                      </a:r>
                      <a:r>
                        <a:rPr lang="it-IT" sz="7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 SECTOR DIRECTOR</a:t>
                      </a:r>
                      <a:endParaRPr lang="it-IT" sz="700" b="0" i="0" u="none" strike="noStrike" dirty="0">
                        <a:solidFill>
                          <a:schemeClr val="tx1"/>
                        </a:solidFill>
                        <a:effectLst/>
                        <a:latin typeface="Bahnschrift SemiLight" panose="020B0502040204020203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from 01.07.2018 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to 30.06.2019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799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PRO PIACENZA (ITALY LEAGUE C)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FIRST TEAM HEAD COACH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from 01.07.2016 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to 30.06.2018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799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CREMONESE  (ITALY LEAGUE C)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FIRST TEAM HEAD COACH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from 01.07.2015 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to 28.02.2016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799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MONZA (ITALY LEAGUE C)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FIRST TEAM HEAD COACH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from 01.07.2014 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to 30.06.2015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4275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JUVESTABIA (ITALY LEAGUE B)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FIRST</a:t>
                      </a:r>
                      <a:r>
                        <a:rPr lang="it-IT" sz="7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 TEAM HEAD COACH</a:t>
                      </a:r>
                      <a:endParaRPr lang="it-IT" sz="700" b="0" i="0" u="none" strike="noStrike" dirty="0">
                        <a:solidFill>
                          <a:schemeClr val="tx1"/>
                        </a:solidFill>
                        <a:effectLst/>
                        <a:latin typeface="Bahnschrift SemiLight" panose="020B0502040204020203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from 24.11.2013 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to 1.02.2014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3799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PADOVA (ITALY LEAGUE B)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FIRST TEAM HEAD COACH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from 01.07.2012 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to 30.06.2013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3799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SASSUOLO (ITALY LEAGUE B)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FIRST TEAM HEAD COACH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from 01.07.2011 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to 30.06.2012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3799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F.C.INTERNAZIONALE (ITALY LEAGUE A)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UNDER 19 HEAD COACH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from 01.07.2009 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to 30.06.2011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3799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U.C. SAMPDORIA (ITALY LEAGUE A)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UNDER 19 HEAD COACH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from 01.07.2007 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to 30.06.2009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790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A.S. LUCCHESE (ITALY LEAGUE C)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FIRST TEAM HEAD COACH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from 01.07.2005 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to 30.06.2007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1606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A.C. SIENA (ITALY LEAGUE A)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FIRST TEAM ASSISTAN</a:t>
                      </a:r>
                      <a:r>
                        <a:rPr lang="it-IT" sz="7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 </a:t>
                      </a:r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COACH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from 01.07.2004 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to 27.01.2005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1606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NAPOLI S.S. (ITALY LEAGUE B)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FIRST TEAM ASSISTANT COACH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from 10.10.2003 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to 30.06.2004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1606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ANCONA CALCIO (ITALY LEAGUE B)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FIRST TEAM ASSISTANT COACH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from 01.07.2002 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to 30.06.2003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1606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CSKA SOFIA (BULGARY LEAGUE A)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YOUTH</a:t>
                      </a:r>
                      <a:r>
                        <a:rPr lang="it-IT" sz="7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 SECTOR DIRECTOR</a:t>
                      </a:r>
                      <a:endParaRPr lang="it-IT" sz="700" b="0" i="0" u="none" strike="noStrike" dirty="0">
                        <a:solidFill>
                          <a:schemeClr val="tx1"/>
                        </a:solidFill>
                        <a:effectLst/>
                        <a:latin typeface="Bahnschrift SemiLight" panose="020B0502040204020203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from 01.11.2001 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to 30.06.2002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23643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RAVENNA CALCIO (ITALY LEAGUE B)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UNDER 17 HEAD COACH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from 01.07.2000 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to 30.10.2001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93799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F.C.INTERNAZIONALE (ITALY LEAGUE A)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UNDER 13 HEAD COACH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from 01.07.1998 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/>
                        </a:rPr>
                        <a:t>to 30.06.2000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93" y="967582"/>
            <a:ext cx="327766" cy="22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107504" y="81558"/>
            <a:ext cx="892899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atin typeface="Bahnschrift SemiBold" panose="020B0502040204020203" pitchFamily="34" charset="0"/>
              </a:rPr>
              <a:t>EXPERIENCES</a:t>
            </a:r>
          </a:p>
        </p:txBody>
      </p:sp>
      <p:pic>
        <p:nvPicPr>
          <p:cNvPr id="8" name="图片 5"/>
          <p:cNvPicPr/>
          <p:nvPr/>
        </p:nvPicPr>
        <p:blipFill>
          <a:blip r:embed="rId4"/>
          <a:stretch>
            <a:fillRect/>
          </a:stretch>
        </p:blipFill>
        <p:spPr>
          <a:xfrm>
            <a:off x="1835696" y="1333657"/>
            <a:ext cx="327766" cy="221717"/>
          </a:xfrm>
          <a:prstGeom prst="rect">
            <a:avLst/>
          </a:prstGeom>
          <a:ln w="0">
            <a:noFill/>
          </a:ln>
        </p:spPr>
      </p:pic>
      <p:pic>
        <p:nvPicPr>
          <p:cNvPr id="9" name="Immagine 15" descr="logo jiangsu suning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1893832" y="1599601"/>
            <a:ext cx="251476" cy="243805"/>
          </a:xfrm>
          <a:prstGeom prst="rect">
            <a:avLst/>
          </a:prstGeom>
          <a:ln w="0">
            <a:noFill/>
          </a:ln>
        </p:spPr>
      </p:pic>
      <p:pic>
        <p:nvPicPr>
          <p:cNvPr id="10" name="Immagine 9" descr="livorno.jpg"/>
          <p:cNvPicPr/>
          <p:nvPr/>
        </p:nvPicPr>
        <p:blipFill>
          <a:blip r:embed="rId6"/>
          <a:stretch>
            <a:fillRect/>
          </a:stretch>
        </p:blipFill>
        <p:spPr>
          <a:xfrm>
            <a:off x="1916725" y="2176863"/>
            <a:ext cx="233293" cy="242607"/>
          </a:xfrm>
          <a:prstGeom prst="rect">
            <a:avLst/>
          </a:prstGeom>
          <a:ln w="0">
            <a:noFill/>
          </a:ln>
        </p:spPr>
      </p:pic>
      <p:pic>
        <p:nvPicPr>
          <p:cNvPr id="11" name="Immagine 10" descr="pro piacenza.jpg"/>
          <p:cNvPicPr/>
          <p:nvPr/>
        </p:nvPicPr>
        <p:blipFill>
          <a:blip r:embed="rId7"/>
          <a:stretch>
            <a:fillRect/>
          </a:stretch>
        </p:blipFill>
        <p:spPr>
          <a:xfrm>
            <a:off x="1899888" y="2499018"/>
            <a:ext cx="233293" cy="208484"/>
          </a:xfrm>
          <a:prstGeom prst="rect">
            <a:avLst/>
          </a:prstGeom>
          <a:ln w="0">
            <a:noFill/>
          </a:ln>
        </p:spPr>
      </p:pic>
      <p:pic>
        <p:nvPicPr>
          <p:cNvPr id="12" name="Immagine 11" descr="CREMONESE.jpg"/>
          <p:cNvPicPr/>
          <p:nvPr/>
        </p:nvPicPr>
        <p:blipFill>
          <a:blip r:embed="rId8"/>
          <a:stretch>
            <a:fillRect/>
          </a:stretch>
        </p:blipFill>
        <p:spPr>
          <a:xfrm>
            <a:off x="1897031" y="2779510"/>
            <a:ext cx="278628" cy="260292"/>
          </a:xfrm>
          <a:prstGeom prst="rect">
            <a:avLst/>
          </a:prstGeom>
          <a:ln w="0">
            <a:noFill/>
          </a:ln>
        </p:spPr>
      </p:pic>
      <p:pic>
        <p:nvPicPr>
          <p:cNvPr id="13" name="Immagine 15" descr="logo jiangsu suning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1893832" y="1876108"/>
            <a:ext cx="234942" cy="255330"/>
          </a:xfrm>
          <a:prstGeom prst="rect">
            <a:avLst/>
          </a:prstGeom>
          <a:ln w="0">
            <a:noFill/>
          </a:ln>
        </p:spPr>
      </p:pic>
      <p:pic>
        <p:nvPicPr>
          <p:cNvPr id="14" name="Immagine 12" descr="th.jpg"/>
          <p:cNvPicPr/>
          <p:nvPr/>
        </p:nvPicPr>
        <p:blipFill>
          <a:blip r:embed="rId9"/>
          <a:stretch>
            <a:fillRect/>
          </a:stretch>
        </p:blipFill>
        <p:spPr>
          <a:xfrm>
            <a:off x="1910460" y="3080909"/>
            <a:ext cx="238192" cy="202657"/>
          </a:xfrm>
          <a:prstGeom prst="rect">
            <a:avLst/>
          </a:prstGeom>
          <a:ln w="0">
            <a:noFill/>
          </a:ln>
        </p:spPr>
      </p:pic>
      <p:pic>
        <p:nvPicPr>
          <p:cNvPr id="15" name="Immagine 13" descr="JUVE STABIA.jpg"/>
          <p:cNvPicPr/>
          <p:nvPr/>
        </p:nvPicPr>
        <p:blipFill>
          <a:blip r:embed="rId10"/>
          <a:stretch>
            <a:fillRect/>
          </a:stretch>
        </p:blipFill>
        <p:spPr>
          <a:xfrm>
            <a:off x="1897548" y="3413443"/>
            <a:ext cx="247760" cy="230163"/>
          </a:xfrm>
          <a:prstGeom prst="rect">
            <a:avLst/>
          </a:prstGeom>
          <a:ln w="0">
            <a:noFill/>
          </a:ln>
        </p:spPr>
      </p:pic>
      <p:pic>
        <p:nvPicPr>
          <p:cNvPr id="16" name="Immagine 2" descr="PADOVA.jpg"/>
          <p:cNvPicPr/>
          <p:nvPr/>
        </p:nvPicPr>
        <p:blipFill>
          <a:blip r:embed="rId11"/>
          <a:stretch>
            <a:fillRect/>
          </a:stretch>
        </p:blipFill>
        <p:spPr>
          <a:xfrm>
            <a:off x="1897548" y="3651717"/>
            <a:ext cx="247760" cy="207913"/>
          </a:xfrm>
          <a:prstGeom prst="rect">
            <a:avLst/>
          </a:prstGeom>
          <a:ln w="0">
            <a:noFill/>
          </a:ln>
        </p:spPr>
      </p:pic>
      <p:pic>
        <p:nvPicPr>
          <p:cNvPr id="17" name="Immagine 3" descr="WeChat Image_20191022050123.jpg"/>
          <p:cNvPicPr/>
          <p:nvPr/>
        </p:nvPicPr>
        <p:blipFill>
          <a:blip r:embed="rId12"/>
          <a:stretch>
            <a:fillRect/>
          </a:stretch>
        </p:blipFill>
        <p:spPr>
          <a:xfrm>
            <a:off x="1893841" y="3948575"/>
            <a:ext cx="239340" cy="199087"/>
          </a:xfrm>
          <a:prstGeom prst="rect">
            <a:avLst/>
          </a:prstGeom>
          <a:ln w="0">
            <a:noFill/>
          </a:ln>
        </p:spPr>
      </p:pic>
      <p:pic>
        <p:nvPicPr>
          <p:cNvPr id="18" name="Immagine 11" descr="INTER.jpg"/>
          <p:cNvPicPr/>
          <p:nvPr/>
        </p:nvPicPr>
        <p:blipFill>
          <a:blip r:embed="rId13"/>
          <a:stretch>
            <a:fillRect/>
          </a:stretch>
        </p:blipFill>
        <p:spPr>
          <a:xfrm>
            <a:off x="1877941" y="4293383"/>
            <a:ext cx="255240" cy="214319"/>
          </a:xfrm>
          <a:prstGeom prst="rect">
            <a:avLst/>
          </a:prstGeom>
          <a:ln w="0">
            <a:noFill/>
          </a:ln>
        </p:spPr>
      </p:pic>
      <p:pic>
        <p:nvPicPr>
          <p:cNvPr id="19" name="Immagine 11" descr="INTER.jpg"/>
          <p:cNvPicPr/>
          <p:nvPr/>
        </p:nvPicPr>
        <p:blipFill>
          <a:blip r:embed="rId13"/>
          <a:stretch>
            <a:fillRect/>
          </a:stretch>
        </p:blipFill>
        <p:spPr>
          <a:xfrm>
            <a:off x="1879244" y="6523926"/>
            <a:ext cx="254007" cy="240353"/>
          </a:xfrm>
          <a:prstGeom prst="rect">
            <a:avLst/>
          </a:prstGeom>
          <a:ln w="0">
            <a:noFill/>
          </a:ln>
        </p:spPr>
      </p:pic>
      <p:pic>
        <p:nvPicPr>
          <p:cNvPr id="20" name="Immagine 5" descr="SAMP.jpg"/>
          <p:cNvPicPr/>
          <p:nvPr/>
        </p:nvPicPr>
        <p:blipFill>
          <a:blip r:embed="rId14"/>
          <a:stretch>
            <a:fillRect/>
          </a:stretch>
        </p:blipFill>
        <p:spPr>
          <a:xfrm>
            <a:off x="1878041" y="4589894"/>
            <a:ext cx="233690" cy="205840"/>
          </a:xfrm>
          <a:prstGeom prst="rect">
            <a:avLst/>
          </a:prstGeom>
          <a:ln w="0">
            <a:noFill/>
          </a:ln>
        </p:spPr>
      </p:pic>
      <p:pic>
        <p:nvPicPr>
          <p:cNvPr id="21" name="Immagine 6" descr="lucchese.jpg"/>
          <p:cNvPicPr/>
          <p:nvPr/>
        </p:nvPicPr>
        <p:blipFill>
          <a:blip r:embed="rId15"/>
          <a:stretch>
            <a:fillRect/>
          </a:stretch>
        </p:blipFill>
        <p:spPr>
          <a:xfrm>
            <a:off x="1863971" y="4877926"/>
            <a:ext cx="255240" cy="205840"/>
          </a:xfrm>
          <a:prstGeom prst="rect">
            <a:avLst/>
          </a:prstGeom>
          <a:ln w="0">
            <a:noFill/>
          </a:ln>
        </p:spPr>
      </p:pic>
      <p:pic>
        <p:nvPicPr>
          <p:cNvPr id="22" name="Immagine 7" descr="SIENA.jpg"/>
          <p:cNvPicPr/>
          <p:nvPr/>
        </p:nvPicPr>
        <p:blipFill>
          <a:blip r:embed="rId16"/>
          <a:stretch>
            <a:fillRect/>
          </a:stretch>
        </p:blipFill>
        <p:spPr>
          <a:xfrm>
            <a:off x="1898036" y="5083766"/>
            <a:ext cx="213695" cy="238396"/>
          </a:xfrm>
          <a:prstGeom prst="rect">
            <a:avLst/>
          </a:prstGeom>
          <a:ln w="0">
            <a:noFill/>
          </a:ln>
        </p:spPr>
      </p:pic>
      <p:pic>
        <p:nvPicPr>
          <p:cNvPr id="23" name="Immagine 8" descr="NAPOLI.jpg"/>
          <p:cNvPicPr/>
          <p:nvPr/>
        </p:nvPicPr>
        <p:blipFill>
          <a:blip r:embed="rId17"/>
          <a:stretch>
            <a:fillRect/>
          </a:stretch>
        </p:blipFill>
        <p:spPr>
          <a:xfrm>
            <a:off x="1865573" y="5371798"/>
            <a:ext cx="282960" cy="238395"/>
          </a:xfrm>
          <a:prstGeom prst="rect">
            <a:avLst/>
          </a:prstGeom>
          <a:ln w="0">
            <a:noFill/>
          </a:ln>
        </p:spPr>
      </p:pic>
      <p:pic>
        <p:nvPicPr>
          <p:cNvPr id="24" name="Immagine 9" descr="ANCONA.jpg"/>
          <p:cNvPicPr/>
          <p:nvPr/>
        </p:nvPicPr>
        <p:blipFill>
          <a:blip r:embed="rId18"/>
          <a:stretch>
            <a:fillRect/>
          </a:stretch>
        </p:blipFill>
        <p:spPr>
          <a:xfrm>
            <a:off x="1878341" y="5659830"/>
            <a:ext cx="285120" cy="243000"/>
          </a:xfrm>
          <a:prstGeom prst="rect">
            <a:avLst/>
          </a:prstGeom>
          <a:ln w="0">
            <a:noFill/>
          </a:ln>
        </p:spPr>
      </p:pic>
      <p:pic>
        <p:nvPicPr>
          <p:cNvPr id="25" name="Immagine 12" descr="CSKA SOFIA.jpg"/>
          <p:cNvPicPr/>
          <p:nvPr/>
        </p:nvPicPr>
        <p:blipFill>
          <a:blip r:embed="rId19"/>
          <a:stretch>
            <a:fillRect/>
          </a:stretch>
        </p:blipFill>
        <p:spPr>
          <a:xfrm>
            <a:off x="1863971" y="6003694"/>
            <a:ext cx="269280" cy="232200"/>
          </a:xfrm>
          <a:prstGeom prst="rect">
            <a:avLst/>
          </a:prstGeom>
          <a:ln w="0">
            <a:noFill/>
          </a:ln>
        </p:spPr>
      </p:pic>
      <p:pic>
        <p:nvPicPr>
          <p:cNvPr id="26" name="Immagine 10" descr="ravenna.jpg"/>
          <p:cNvPicPr/>
          <p:nvPr/>
        </p:nvPicPr>
        <p:blipFill>
          <a:blip r:embed="rId20"/>
          <a:stretch>
            <a:fillRect/>
          </a:stretch>
        </p:blipFill>
        <p:spPr>
          <a:xfrm>
            <a:off x="1870948" y="6291726"/>
            <a:ext cx="254007" cy="232200"/>
          </a:xfrm>
          <a:prstGeom prst="rect">
            <a:avLst/>
          </a:prstGeom>
          <a:ln w="0">
            <a:noFill/>
          </a:ln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CB5468DC-8879-C7FE-F4CD-9AD49551271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87" y="692696"/>
            <a:ext cx="216024" cy="2160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285276" y="188640"/>
            <a:ext cx="8712360" cy="63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3600" b="1" strike="noStrike" spc="-1" dirty="0">
                <a:latin typeface="Bahnschrift SemiBold" panose="020B0502040204020203" pitchFamily="34" charset="0"/>
                <a:ea typeface="DejaVu Sans"/>
                <a:cs typeface="Times New Roman" panose="02020603050405020304" pitchFamily="18" charset="0"/>
              </a:rPr>
              <a:t>PALMARES</a:t>
            </a:r>
            <a:endParaRPr lang="it-IT" sz="3600" b="0" strike="noStrike" spc="-1" dirty="0">
              <a:latin typeface="Bahnschrift SemiBold" panose="020B0502040204020203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5" name="Table 2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84258695"/>
              </p:ext>
            </p:extLst>
          </p:nvPr>
        </p:nvGraphicFramePr>
        <p:xfrm>
          <a:off x="251640" y="1052640"/>
          <a:ext cx="8712720" cy="5535590"/>
        </p:xfrm>
        <a:graphic>
          <a:graphicData uri="http://schemas.openxmlformats.org/drawingml/2006/table">
            <a:tbl>
              <a:tblPr/>
              <a:tblGrid>
                <a:gridCol w="234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8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74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21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800" b="1" strike="noStrike" spc="-1" dirty="0">
                          <a:solidFill>
                            <a:srgbClr val="FFFFFF"/>
                          </a:solidFill>
                          <a:latin typeface="Bahnschrift SemiBold" panose="020B0502040204020203" pitchFamily="34" charset="0"/>
                        </a:rPr>
                        <a:t>CLUB</a:t>
                      </a:r>
                      <a:endParaRPr lang="it-IT" sz="1800" b="0" strike="noStrike" spc="-1" dirty="0">
                        <a:latin typeface="Bahnschrift SemiBold" panose="020B0502040204020203" pitchFamily="34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800" b="1" strike="noStrike" spc="-1" dirty="0">
                          <a:solidFill>
                            <a:srgbClr val="FFFFFF"/>
                          </a:solidFill>
                          <a:latin typeface="Bahnschrift SemiBold" panose="020B0502040204020203" pitchFamily="34" charset="0"/>
                        </a:rPr>
                        <a:t>YEAR</a:t>
                      </a:r>
                      <a:endParaRPr lang="it-IT" sz="1800" b="0" strike="noStrike" spc="-1" dirty="0">
                        <a:latin typeface="Bahnschrift SemiBold" panose="020B0502040204020203" pitchFamily="34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800" b="1" strike="noStrike" spc="-1" dirty="0">
                          <a:solidFill>
                            <a:srgbClr val="FFFFFF"/>
                          </a:solidFill>
                          <a:latin typeface="Bahnschrift SemiBold" panose="020B0502040204020203" pitchFamily="34" charset="0"/>
                        </a:rPr>
                        <a:t>CATEGORY</a:t>
                      </a:r>
                      <a:endParaRPr lang="it-IT" sz="1800" b="0" strike="noStrike" spc="-1" dirty="0">
                        <a:latin typeface="Bahnschrift SemiBold" panose="020B0502040204020203" pitchFamily="34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800" b="1" strike="noStrike" spc="-1" dirty="0">
                          <a:solidFill>
                            <a:srgbClr val="FFFFFF"/>
                          </a:solidFill>
                          <a:latin typeface="Bahnschrift SemiBold" panose="020B0502040204020203" pitchFamily="34" charset="0"/>
                        </a:rPr>
                        <a:t>TITLE</a:t>
                      </a:r>
                      <a:endParaRPr lang="it-IT" sz="1800" b="0" strike="noStrike" spc="-1" dirty="0">
                        <a:latin typeface="Bahnschrift SemiBold" panose="020B0502040204020203" pitchFamily="34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1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1" strike="noStrike" spc="-1" dirty="0">
                          <a:solidFill>
                            <a:srgbClr val="000000"/>
                          </a:solidFill>
                          <a:latin typeface="Bahnschrift SemiBold" panose="020B0502040204020203" pitchFamily="34" charset="0"/>
                        </a:rPr>
                        <a:t>SASSUOLO</a:t>
                      </a:r>
                      <a:endParaRPr lang="it-IT" sz="1600" b="0" strike="noStrike" spc="-1" dirty="0">
                        <a:latin typeface="Bahnschrift SemiBold" panose="020B0502040204020203" pitchFamily="34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1" strike="noStrike" spc="-1" dirty="0">
                          <a:solidFill>
                            <a:srgbClr val="000000"/>
                          </a:solidFill>
                          <a:latin typeface="Bahnschrift SemiBold" panose="020B0502040204020203" pitchFamily="34" charset="0"/>
                        </a:rPr>
                        <a:t>2011/12</a:t>
                      </a:r>
                      <a:endParaRPr lang="it-IT" sz="1600" b="0" strike="noStrike" spc="-1" dirty="0">
                        <a:latin typeface="Bahnschrift SemiBold" panose="020B0502040204020203" pitchFamily="34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strike="noStrike" spc="-1" dirty="0">
                          <a:solidFill>
                            <a:srgbClr val="000000"/>
                          </a:solidFill>
                          <a:latin typeface="Bahnschrift SemiBold" panose="020B0502040204020203" pitchFamily="34" charset="0"/>
                        </a:rPr>
                        <a:t>SERIE B</a:t>
                      </a:r>
                      <a:endParaRPr lang="it-IT" sz="1600" b="0" strike="noStrike" spc="-1" dirty="0">
                        <a:latin typeface="Bahnschrift SemiBold" panose="020B0502040204020203" pitchFamily="34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strike="noStrike" spc="-1" dirty="0">
                          <a:solidFill>
                            <a:srgbClr val="000000"/>
                          </a:solidFill>
                          <a:latin typeface="Bahnschrift SemiBold" panose="020B0502040204020203" pitchFamily="34" charset="0"/>
                        </a:rPr>
                        <a:t>3° PLACE</a:t>
                      </a:r>
                      <a:endParaRPr lang="it-IT" sz="1600" b="0" strike="noStrike" spc="-1" dirty="0">
                        <a:latin typeface="Bahnschrift SemiBold" panose="020B05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strike="noStrike" spc="-1" dirty="0">
                          <a:solidFill>
                            <a:srgbClr val="000000"/>
                          </a:solidFill>
                          <a:latin typeface="Bahnschrift SemiBold" panose="020B0502040204020203" pitchFamily="34" charset="0"/>
                        </a:rPr>
                        <a:t>PLAY OFF </a:t>
                      </a:r>
                      <a:endParaRPr lang="it-IT" sz="1600" b="0" strike="noStrike" spc="-1" dirty="0">
                        <a:latin typeface="Bahnschrift SemiBold" panose="020B0502040204020203" pitchFamily="34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1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1" strike="noStrike" spc="-1" dirty="0">
                          <a:solidFill>
                            <a:srgbClr val="000000"/>
                          </a:solidFill>
                          <a:latin typeface="Bahnschrift SemiBold" panose="020B0502040204020203" pitchFamily="34" charset="0"/>
                        </a:rPr>
                        <a:t>F.C. INTERNAZIONALE</a:t>
                      </a:r>
                      <a:endParaRPr lang="it-IT" sz="1600" b="0" strike="noStrike" spc="-1" dirty="0">
                        <a:latin typeface="Bahnschrift SemiBold" panose="020B0502040204020203" pitchFamily="34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1" strike="noStrike" spc="-1" dirty="0">
                          <a:solidFill>
                            <a:srgbClr val="000000"/>
                          </a:solidFill>
                          <a:latin typeface="Bahnschrift SemiBold" panose="020B0502040204020203" pitchFamily="34" charset="0"/>
                        </a:rPr>
                        <a:t>2009/10</a:t>
                      </a:r>
                      <a:endParaRPr lang="it-IT" sz="1600" b="0" strike="noStrike" spc="-1" dirty="0">
                        <a:latin typeface="Bahnschrift SemiBold" panose="020B0502040204020203" pitchFamily="34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strike="noStrike" spc="-1" dirty="0">
                          <a:solidFill>
                            <a:srgbClr val="000000"/>
                          </a:solidFill>
                          <a:latin typeface="Bahnschrift SemiBold" panose="020B0502040204020203" pitchFamily="34" charset="0"/>
                        </a:rPr>
                        <a:t>PRIMAVERA</a:t>
                      </a:r>
                      <a:endParaRPr lang="it-IT" sz="1600" b="0" strike="noStrike" spc="-1" dirty="0">
                        <a:latin typeface="Bahnschrift SemiBold" panose="020B0502040204020203" pitchFamily="34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strike="noStrike" spc="-1" dirty="0">
                          <a:solidFill>
                            <a:srgbClr val="000000"/>
                          </a:solidFill>
                          <a:latin typeface="Bahnschrift SemiBold" panose="020B0502040204020203" pitchFamily="34" charset="0"/>
                        </a:rPr>
                        <a:t>1° PLACE</a:t>
                      </a:r>
                      <a:endParaRPr lang="it-IT" sz="1600" b="0" strike="noStrike" spc="-1" dirty="0">
                        <a:latin typeface="Bahnschrift SemiBold" panose="020B05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strike="noStrike" spc="-1" dirty="0">
                          <a:solidFill>
                            <a:srgbClr val="000000"/>
                          </a:solidFill>
                          <a:latin typeface="Bahnschrift SemiBold" panose="020B0502040204020203" pitchFamily="34" charset="0"/>
                        </a:rPr>
                        <a:t>CHAMPION’S LEAGUE U18</a:t>
                      </a:r>
                      <a:endParaRPr lang="it-IT" sz="1600" b="0" strike="noStrike" spc="-1" dirty="0">
                        <a:latin typeface="Bahnschrift SemiBold" panose="020B0502040204020203" pitchFamily="34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1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1" strike="noStrike" spc="-1" dirty="0">
                          <a:solidFill>
                            <a:srgbClr val="000000"/>
                          </a:solidFill>
                          <a:latin typeface="Bahnschrift SemiBold" panose="020B0502040204020203" pitchFamily="34" charset="0"/>
                        </a:rPr>
                        <a:t>F.C. INTERNAZIONALE</a:t>
                      </a:r>
                      <a:endParaRPr lang="it-IT" sz="1600" b="0" strike="noStrike" spc="-1" dirty="0">
                        <a:latin typeface="Bahnschrift SemiBold" panose="020B0502040204020203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it-IT" sz="1600" b="0" strike="noStrike" spc="-1" dirty="0">
                        <a:latin typeface="Bahnschrift SemiBold" panose="020B0502040204020203" pitchFamily="34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1" strike="noStrike" spc="-1" dirty="0">
                          <a:solidFill>
                            <a:srgbClr val="000000"/>
                          </a:solidFill>
                          <a:latin typeface="Bahnschrift SemiBold" panose="020B0502040204020203" pitchFamily="34" charset="0"/>
                        </a:rPr>
                        <a:t>2010/11</a:t>
                      </a:r>
                      <a:endParaRPr lang="it-IT" sz="1600" b="0" strike="noStrike" spc="-1" dirty="0">
                        <a:latin typeface="Bahnschrift SemiBold" panose="020B0502040204020203" pitchFamily="34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strike="noStrike" spc="-1" dirty="0">
                          <a:solidFill>
                            <a:srgbClr val="000000"/>
                          </a:solidFill>
                          <a:latin typeface="Bahnschrift SemiBold" panose="020B0502040204020203" pitchFamily="34" charset="0"/>
                        </a:rPr>
                        <a:t>PRIMAVERA</a:t>
                      </a:r>
                      <a:endParaRPr lang="it-IT" sz="1600" b="0" strike="noStrike" spc="-1" dirty="0">
                        <a:latin typeface="Bahnschrift SemiBold" panose="020B0502040204020203" pitchFamily="34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strike="noStrike" spc="-1" dirty="0">
                          <a:solidFill>
                            <a:srgbClr val="000000"/>
                          </a:solidFill>
                          <a:latin typeface="Bahnschrift SemiBold" panose="020B0502040204020203" pitchFamily="34" charset="0"/>
                        </a:rPr>
                        <a:t>1° PLACE</a:t>
                      </a:r>
                      <a:endParaRPr lang="it-IT" sz="1600" b="0" strike="noStrike" spc="-1" dirty="0">
                        <a:latin typeface="Bahnschrift SemiBold" panose="020B05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strike="noStrike" spc="-1" dirty="0">
                          <a:solidFill>
                            <a:srgbClr val="000000"/>
                          </a:solidFill>
                          <a:latin typeface="Bahnschrift SemiBold" panose="020B0502040204020203" pitchFamily="34" charset="0"/>
                        </a:rPr>
                        <a:t>COPPA CARNEVALE VIAREGGIO</a:t>
                      </a:r>
                      <a:endParaRPr lang="it-IT" sz="1600" b="0" strike="noStrike" spc="-1" dirty="0">
                        <a:latin typeface="Bahnschrift SemiBold" panose="020B0502040204020203" pitchFamily="34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1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1" strike="noStrike" spc="-1" dirty="0">
                          <a:solidFill>
                            <a:srgbClr val="000000"/>
                          </a:solidFill>
                          <a:latin typeface="Bahnschrift SemiBold" panose="020B0502040204020203" pitchFamily="34" charset="0"/>
                        </a:rPr>
                        <a:t>U.C. SAMPDORIA</a:t>
                      </a:r>
                      <a:endParaRPr lang="it-IT" sz="1600" b="0" strike="noStrike" spc="-1" dirty="0">
                        <a:latin typeface="Bahnschrift SemiBold" panose="020B0502040204020203" pitchFamily="34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1" strike="noStrike" spc="-1" dirty="0">
                          <a:solidFill>
                            <a:srgbClr val="000000"/>
                          </a:solidFill>
                          <a:latin typeface="Bahnschrift SemiBold" panose="020B0502040204020203" pitchFamily="34" charset="0"/>
                        </a:rPr>
                        <a:t>2007/08</a:t>
                      </a:r>
                      <a:endParaRPr lang="it-IT" sz="1600" b="0" strike="noStrike" spc="-1" dirty="0">
                        <a:latin typeface="Bahnschrift SemiBold" panose="020B0502040204020203" pitchFamily="34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strike="noStrike" spc="-1" dirty="0">
                          <a:solidFill>
                            <a:srgbClr val="000000"/>
                          </a:solidFill>
                          <a:latin typeface="Bahnschrift SemiBold" panose="020B0502040204020203" pitchFamily="34" charset="0"/>
                        </a:rPr>
                        <a:t>PRIMAVERA</a:t>
                      </a:r>
                      <a:endParaRPr lang="it-IT" sz="1600" b="0" strike="noStrike" spc="-1" dirty="0">
                        <a:latin typeface="Bahnschrift SemiBold" panose="020B0502040204020203" pitchFamily="34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strike="noStrike" spc="-1" dirty="0">
                          <a:solidFill>
                            <a:srgbClr val="000000"/>
                          </a:solidFill>
                          <a:latin typeface="Bahnschrift SemiBold" panose="020B0502040204020203" pitchFamily="34" charset="0"/>
                        </a:rPr>
                        <a:t>CAMPIONE D’ITALIA</a:t>
                      </a:r>
                      <a:endParaRPr lang="it-IT" sz="1600" b="0" strike="noStrike" spc="-1" dirty="0">
                        <a:latin typeface="Bahnschrift SemiBold" panose="020B05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strike="noStrike" spc="-1" dirty="0">
                          <a:solidFill>
                            <a:srgbClr val="000000"/>
                          </a:solidFill>
                          <a:latin typeface="Bahnschrift SemiBold" panose="020B0502040204020203" pitchFamily="34" charset="0"/>
                        </a:rPr>
                        <a:t>SCUDETTO PRIMAVERA</a:t>
                      </a:r>
                      <a:endParaRPr lang="it-IT" sz="1600" b="0" strike="noStrike" spc="-1" dirty="0">
                        <a:latin typeface="Bahnschrift SemiBold" panose="020B0502040204020203" pitchFamily="34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1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1" strike="noStrike" spc="-1" dirty="0">
                          <a:solidFill>
                            <a:srgbClr val="000000"/>
                          </a:solidFill>
                          <a:latin typeface="Bahnschrift SemiBold" panose="020B0502040204020203" pitchFamily="34" charset="0"/>
                        </a:rPr>
                        <a:t>U.C. SAMPDORIA</a:t>
                      </a:r>
                      <a:endParaRPr lang="it-IT" sz="1600" b="0" strike="noStrike" spc="-1" dirty="0">
                        <a:latin typeface="Bahnschrift SemiBold" panose="020B0502040204020203" pitchFamily="34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1" strike="noStrike" spc="-1" dirty="0">
                          <a:solidFill>
                            <a:srgbClr val="000000"/>
                          </a:solidFill>
                          <a:latin typeface="Bahnschrift SemiBold" panose="020B0502040204020203" pitchFamily="34" charset="0"/>
                        </a:rPr>
                        <a:t>2007/08</a:t>
                      </a:r>
                      <a:endParaRPr lang="it-IT" sz="1600" b="0" strike="noStrike" spc="-1" dirty="0">
                        <a:latin typeface="Bahnschrift SemiBold" panose="020B0502040204020203" pitchFamily="34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strike="noStrike" spc="-1" dirty="0">
                          <a:solidFill>
                            <a:srgbClr val="000000"/>
                          </a:solidFill>
                          <a:latin typeface="Bahnschrift SemiBold" panose="020B0502040204020203" pitchFamily="34" charset="0"/>
                        </a:rPr>
                        <a:t>PRIMAVERA</a:t>
                      </a:r>
                      <a:endParaRPr lang="it-IT" sz="1600" b="0" strike="noStrike" spc="-1" dirty="0">
                        <a:latin typeface="Bahnschrift SemiBold" panose="020B0502040204020203" pitchFamily="34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strike="noStrike" spc="-1" dirty="0">
                          <a:solidFill>
                            <a:srgbClr val="000000"/>
                          </a:solidFill>
                          <a:latin typeface="Bahnschrift SemiBold" panose="020B0502040204020203" pitchFamily="34" charset="0"/>
                        </a:rPr>
                        <a:t>1° PLACE</a:t>
                      </a:r>
                      <a:endParaRPr lang="it-IT" sz="1600" b="0" strike="noStrike" spc="-1" dirty="0">
                        <a:latin typeface="Bahnschrift SemiBold" panose="020B05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strike="noStrike" spc="-1" dirty="0">
                          <a:solidFill>
                            <a:srgbClr val="000000"/>
                          </a:solidFill>
                          <a:latin typeface="Bahnschrift SemiBold" panose="020B0502040204020203" pitchFamily="34" charset="0"/>
                        </a:rPr>
                        <a:t>COPPA ITALIA</a:t>
                      </a:r>
                      <a:endParaRPr lang="it-IT" sz="1600" b="0" strike="noStrike" spc="-1" dirty="0">
                        <a:latin typeface="Bahnschrift SemiBold" panose="020B0502040204020203" pitchFamily="34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1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1" strike="noStrike" spc="-1" dirty="0">
                          <a:solidFill>
                            <a:srgbClr val="000000"/>
                          </a:solidFill>
                          <a:latin typeface="Bahnschrift SemiBold" panose="020B0502040204020203" pitchFamily="34" charset="0"/>
                        </a:rPr>
                        <a:t>U.C. SAMPDORIA</a:t>
                      </a:r>
                      <a:endParaRPr lang="it-IT" sz="1600" b="0" strike="noStrike" spc="-1" dirty="0">
                        <a:latin typeface="Bahnschrift SemiBold" panose="020B0502040204020203" pitchFamily="34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1" strike="noStrike" spc="-1" dirty="0">
                          <a:solidFill>
                            <a:srgbClr val="000000"/>
                          </a:solidFill>
                          <a:latin typeface="Bahnschrift SemiBold" panose="020B0502040204020203" pitchFamily="34" charset="0"/>
                        </a:rPr>
                        <a:t>2008/09</a:t>
                      </a:r>
                      <a:endParaRPr lang="it-IT" sz="1600" b="0" strike="noStrike" spc="-1" dirty="0">
                        <a:latin typeface="Bahnschrift SemiBold" panose="020B0502040204020203" pitchFamily="34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strike="noStrike" spc="-1" dirty="0">
                          <a:solidFill>
                            <a:srgbClr val="000000"/>
                          </a:solidFill>
                          <a:latin typeface="Bahnschrift SemiBold" panose="020B0502040204020203" pitchFamily="34" charset="0"/>
                        </a:rPr>
                        <a:t>PRIMAVERA</a:t>
                      </a:r>
                      <a:endParaRPr lang="it-IT" sz="1600" b="0" strike="noStrike" spc="-1" dirty="0">
                        <a:latin typeface="Bahnschrift SemiBold" panose="020B0502040204020203" pitchFamily="34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strike="noStrike" spc="-1" dirty="0">
                          <a:solidFill>
                            <a:srgbClr val="000000"/>
                          </a:solidFill>
                          <a:latin typeface="Bahnschrift SemiBold" panose="020B0502040204020203" pitchFamily="34" charset="0"/>
                        </a:rPr>
                        <a:t>1° PLACE</a:t>
                      </a:r>
                      <a:endParaRPr lang="it-IT" sz="1600" b="0" strike="noStrike" spc="-1" dirty="0">
                        <a:latin typeface="Bahnschrift SemiBold" panose="020B05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strike="noStrike" spc="-1" dirty="0">
                          <a:solidFill>
                            <a:srgbClr val="000000"/>
                          </a:solidFill>
                          <a:latin typeface="Bahnschrift SemiBold" panose="020B0502040204020203" pitchFamily="34" charset="0"/>
                        </a:rPr>
                        <a:t>SUPERCOPPA ITALIANA</a:t>
                      </a:r>
                      <a:endParaRPr lang="it-IT" sz="1600" b="0" strike="noStrike" spc="-1" dirty="0">
                        <a:latin typeface="Bahnschrift SemiBold" panose="020B0502040204020203" pitchFamily="34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1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1" strike="noStrike" spc="-1" dirty="0">
                          <a:solidFill>
                            <a:srgbClr val="000000"/>
                          </a:solidFill>
                          <a:latin typeface="Bahnschrift SemiBold" panose="020B0502040204020203" pitchFamily="34" charset="0"/>
                        </a:rPr>
                        <a:t>ANCONA CALCIO</a:t>
                      </a:r>
                      <a:endParaRPr lang="it-IT" sz="1600" b="0" strike="noStrike" spc="-1" dirty="0">
                        <a:latin typeface="Bahnschrift SemiBold" panose="020B0502040204020203" pitchFamily="34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1" strike="noStrike" spc="-1" dirty="0">
                          <a:solidFill>
                            <a:srgbClr val="000000"/>
                          </a:solidFill>
                          <a:latin typeface="Bahnschrift SemiBold" panose="020B0502040204020203" pitchFamily="34" charset="0"/>
                        </a:rPr>
                        <a:t>2002/03</a:t>
                      </a:r>
                      <a:endParaRPr lang="it-IT" sz="1600" b="0" strike="noStrike" spc="-1" dirty="0">
                        <a:latin typeface="Bahnschrift SemiBold" panose="020B0502040204020203" pitchFamily="34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strike="noStrike" spc="-1" dirty="0">
                          <a:solidFill>
                            <a:srgbClr val="000000"/>
                          </a:solidFill>
                          <a:latin typeface="Bahnschrift SemiBold" panose="020B0502040204020203" pitchFamily="34" charset="0"/>
                        </a:rPr>
                        <a:t>SERIE B</a:t>
                      </a:r>
                      <a:endParaRPr lang="it-IT" sz="1600" b="0" strike="noStrike" spc="-1" dirty="0">
                        <a:latin typeface="Bahnschrift SemiBold" panose="020B0502040204020203" pitchFamily="34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strike="noStrike" spc="-1" dirty="0">
                          <a:solidFill>
                            <a:srgbClr val="000000"/>
                          </a:solidFill>
                          <a:latin typeface="Bahnschrift SemiBold" panose="020B0502040204020203" pitchFamily="34" charset="0"/>
                        </a:rPr>
                        <a:t>SERIE A PROMOTION</a:t>
                      </a:r>
                      <a:endParaRPr lang="it-IT" sz="1600" b="0" strike="noStrike" spc="-1" dirty="0">
                        <a:latin typeface="Bahnschrift SemiBold" panose="020B05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strike="noStrike" spc="-1" dirty="0">
                          <a:solidFill>
                            <a:srgbClr val="000000"/>
                          </a:solidFill>
                          <a:latin typeface="Bahnschrift SemiBold" panose="020B0502040204020203" pitchFamily="34" charset="0"/>
                        </a:rPr>
                        <a:t>(</a:t>
                      </a:r>
                      <a:r>
                        <a:rPr lang="it-IT" sz="1600" b="1" strike="noStrike" spc="-1" dirty="0" err="1">
                          <a:solidFill>
                            <a:srgbClr val="000000"/>
                          </a:solidFill>
                          <a:latin typeface="Bahnschrift SemiBold" panose="020B0502040204020203" pitchFamily="34" charset="0"/>
                        </a:rPr>
                        <a:t>G.Simoni</a:t>
                      </a:r>
                      <a:r>
                        <a:rPr lang="it-IT" sz="1600" b="1" strike="noStrike" spc="-1" dirty="0">
                          <a:solidFill>
                            <a:srgbClr val="000000"/>
                          </a:solidFill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it-IT" sz="1600" b="1" strike="noStrike" spc="-1" dirty="0" err="1">
                          <a:solidFill>
                            <a:srgbClr val="000000"/>
                          </a:solidFill>
                          <a:latin typeface="Bahnschrift SemiBold" panose="020B0502040204020203" pitchFamily="34" charset="0"/>
                        </a:rPr>
                        <a:t>assistant</a:t>
                      </a:r>
                      <a:r>
                        <a:rPr lang="it-IT" sz="1600" b="1" strike="noStrike" spc="-1" dirty="0">
                          <a:solidFill>
                            <a:srgbClr val="000000"/>
                          </a:solidFill>
                          <a:latin typeface="Bahnschrift SemiBold" panose="020B0502040204020203" pitchFamily="34" charset="0"/>
                        </a:rPr>
                        <a:t> coach)</a:t>
                      </a:r>
                      <a:endParaRPr lang="it-IT" sz="1600" b="0" strike="noStrike" spc="-1" dirty="0">
                        <a:latin typeface="Bahnschrift SemiBold" panose="020B0502040204020203" pitchFamily="34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152110" y="194730"/>
            <a:ext cx="8784360" cy="7679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4400" b="0" strike="noStrike" spc="-1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PERSONAL PROFILE</a:t>
            </a:r>
          </a:p>
        </p:txBody>
      </p:sp>
      <p:sp>
        <p:nvSpPr>
          <p:cNvPr id="87" name="CustomShape 2"/>
          <p:cNvSpPr/>
          <p:nvPr/>
        </p:nvSpPr>
        <p:spPr>
          <a:xfrm>
            <a:off x="179640" y="1628640"/>
            <a:ext cx="8784360" cy="3686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88" name="CustomShape 3"/>
          <p:cNvSpPr/>
          <p:nvPr/>
        </p:nvSpPr>
        <p:spPr>
          <a:xfrm>
            <a:off x="0" y="188280"/>
            <a:ext cx="1402920" cy="368640"/>
          </a:xfrm>
          <a:prstGeom prst="rect">
            <a:avLst/>
          </a:prstGeom>
          <a:noFill/>
          <a:ln w="9525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7" name="CustomShape 2"/>
          <p:cNvSpPr/>
          <p:nvPr/>
        </p:nvSpPr>
        <p:spPr>
          <a:xfrm>
            <a:off x="48345" y="1198687"/>
            <a:ext cx="8991890" cy="5353858"/>
          </a:xfrm>
          <a:prstGeom prst="rect">
            <a:avLst/>
          </a:prstGeom>
          <a:solidFill>
            <a:schemeClr val="bg1"/>
          </a:solidFill>
          <a:ln w="0">
            <a:solidFill>
              <a:schemeClr val="tx1"/>
            </a:solidFill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b="1" u="sng" spc="-1" dirty="0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HONOURABLE COLLABORATIONS:</a:t>
            </a:r>
          </a:p>
          <a:p>
            <a:pPr>
              <a:lnSpc>
                <a:spcPct val="100000"/>
              </a:lnSpc>
            </a:pPr>
            <a:endParaRPr lang="it-IT" b="1" spc="-1" dirty="0">
              <a:latin typeface="Bahnschrift Light" panose="020B0502040204020203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- </a:t>
            </a:r>
            <a:r>
              <a:rPr lang="en-US" b="1" spc="-1" dirty="0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Roberto </a:t>
            </a:r>
            <a:r>
              <a:rPr lang="en-US" b="1" spc="-1" dirty="0" err="1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Samaden</a:t>
            </a:r>
            <a:r>
              <a:rPr lang="en-US" b="1" spc="-1" dirty="0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pc="-1" dirty="0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(as a collaborator) in </a:t>
            </a:r>
            <a:r>
              <a:rPr lang="en-US" spc="-1" dirty="0" err="1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Internazionale</a:t>
            </a:r>
            <a:r>
              <a:rPr lang="en-US" spc="-1" dirty="0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 in 1998 and 2010;</a:t>
            </a:r>
          </a:p>
          <a:p>
            <a:pPr algn="just">
              <a:lnSpc>
                <a:spcPct val="100000"/>
              </a:lnSpc>
            </a:pPr>
            <a:r>
              <a:rPr lang="it-IT" spc="-1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my</a:t>
            </a:r>
            <a:r>
              <a:rPr lang="it-IT" spc="-1" dirty="0">
                <a:solidFill>
                  <a:srgbClr val="000000"/>
                </a:solidFill>
                <a:latin typeface="Bahnschrift Light" panose="020B0502040204020203" pitchFamily="34" charset="0"/>
              </a:rPr>
              <a:t> Inter </a:t>
            </a:r>
            <a:r>
              <a:rPr lang="it-IT" spc="-1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comeback</a:t>
            </a:r>
            <a:r>
              <a:rPr lang="it-IT" spc="-1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it-IT" spc="-1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has</a:t>
            </a:r>
            <a:r>
              <a:rPr lang="it-IT" spc="-1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en-US" spc="-1" dirty="0">
                <a:solidFill>
                  <a:srgbClr val="000000"/>
                </a:solidFill>
                <a:latin typeface="Bahnschrift Light" panose="020B0502040204020203" pitchFamily="34" charset="0"/>
              </a:rPr>
              <a:t>coincided with both </a:t>
            </a:r>
            <a:r>
              <a:rPr lang="en-US" spc="-1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Samaden’s</a:t>
            </a:r>
            <a:r>
              <a:rPr lang="en-US" spc="-1" dirty="0">
                <a:solidFill>
                  <a:srgbClr val="000000"/>
                </a:solidFill>
                <a:latin typeface="Bahnschrift Light" panose="020B0502040204020203" pitchFamily="34" charset="0"/>
              </a:rPr>
              <a:t> nominee for Youth Sector </a:t>
            </a:r>
            <a:r>
              <a:rPr lang="en-US" spc="-1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Direcor</a:t>
            </a:r>
            <a:r>
              <a:rPr lang="en-US" spc="-1" dirty="0">
                <a:solidFill>
                  <a:srgbClr val="000000"/>
                </a:solidFill>
                <a:latin typeface="Bahnschrift Light" panose="020B0502040204020203" pitchFamily="34" charset="0"/>
              </a:rPr>
              <a:t> and </a:t>
            </a:r>
            <a:r>
              <a:rPr lang="en-US" b="1" spc="-1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Piero</a:t>
            </a:r>
            <a:r>
              <a:rPr lang="en-US" b="1" spc="-1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en-US" b="1" spc="-1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Ausilio</a:t>
            </a:r>
            <a:r>
              <a:rPr lang="en-US" spc="-1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’s</a:t>
            </a:r>
            <a:r>
              <a:rPr lang="en-US" spc="-1" dirty="0">
                <a:solidFill>
                  <a:srgbClr val="000000"/>
                </a:solidFill>
                <a:latin typeface="Bahnschrift Light" panose="020B0502040204020203" pitchFamily="34" charset="0"/>
              </a:rPr>
              <a:t> First Team Sports Director. In this time I have also been following </a:t>
            </a:r>
            <a:r>
              <a:rPr lang="en-US" b="1" spc="-1" dirty="0">
                <a:solidFill>
                  <a:srgbClr val="000000"/>
                </a:solidFill>
                <a:latin typeface="Bahnschrift Light" panose="020B0502040204020203" pitchFamily="34" charset="0"/>
              </a:rPr>
              <a:t>Jose </a:t>
            </a:r>
            <a:r>
              <a:rPr lang="en-US" spc="-1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Mourinho’s</a:t>
            </a:r>
            <a:r>
              <a:rPr lang="en-US" spc="-1" dirty="0">
                <a:solidFill>
                  <a:srgbClr val="000000"/>
                </a:solidFill>
                <a:latin typeface="Bahnschrift Light" panose="020B0502040204020203" pitchFamily="34" charset="0"/>
              </a:rPr>
              <a:t> workings</a:t>
            </a:r>
            <a:r>
              <a:rPr lang="en-US" b="1" spc="-1" dirty="0">
                <a:solidFill>
                  <a:srgbClr val="000000"/>
                </a:solidFill>
                <a:latin typeface="Bahnschrift Light" panose="020B0502040204020203" pitchFamily="34" charset="0"/>
              </a:rPr>
              <a:t>.</a:t>
            </a:r>
            <a:endParaRPr lang="en-US" b="1" spc="-1" dirty="0">
              <a:solidFill>
                <a:srgbClr val="000000"/>
              </a:solidFill>
              <a:latin typeface="Bahnschrift Light" panose="020B0502040204020203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0000"/>
              </a:lnSpc>
              <a:buFontTx/>
              <a:buChar char="-"/>
            </a:pPr>
            <a:r>
              <a:rPr lang="en-US" b="1" spc="-1" dirty="0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Gigi </a:t>
            </a:r>
            <a:r>
              <a:rPr lang="en-US" b="1" spc="-1" dirty="0" err="1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Simoni</a:t>
            </a:r>
            <a:r>
              <a:rPr lang="en-US" b="1" spc="-1" dirty="0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. </a:t>
            </a:r>
            <a:r>
              <a:rPr lang="en-US" spc="-1" dirty="0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Thanks to “the Mister” I’ve been able to complete my personal professional route: first as da an </a:t>
            </a:r>
            <a:r>
              <a:rPr lang="en-US" spc="-1" dirty="0" err="1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assistan</a:t>
            </a:r>
            <a:r>
              <a:rPr lang="en-US" spc="-1" dirty="0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 Coach for Ancona, Napoli and Siena, and then as  Head Coach for </a:t>
            </a:r>
            <a:r>
              <a:rPr lang="en-US" spc="-1" dirty="0" err="1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Lucchese</a:t>
            </a:r>
            <a:r>
              <a:rPr lang="en-US" spc="-1" dirty="0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00000"/>
              </a:lnSpc>
              <a:buFontTx/>
              <a:buChar char="-"/>
            </a:pPr>
            <a:r>
              <a:rPr lang="en-US" b="1" spc="-1" dirty="0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Beppe Marotta</a:t>
            </a:r>
            <a:r>
              <a:rPr lang="en-US" spc="-1" dirty="0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,</a:t>
            </a:r>
            <a:r>
              <a:rPr lang="en-US" b="1" spc="-1" dirty="0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 Fabio </a:t>
            </a:r>
            <a:r>
              <a:rPr lang="en-US" b="1" spc="-1" dirty="0" err="1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Paratici</a:t>
            </a:r>
            <a:r>
              <a:rPr lang="en-US" b="1" spc="-1" dirty="0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pc="-1" dirty="0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 e </a:t>
            </a:r>
            <a:r>
              <a:rPr lang="en-US" b="1" spc="-1" dirty="0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Roberto </a:t>
            </a:r>
            <a:r>
              <a:rPr lang="en-US" b="1" spc="-1" dirty="0" err="1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Sassi</a:t>
            </a:r>
            <a:r>
              <a:rPr lang="en-US" b="1" spc="-1" dirty="0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pc="-1" dirty="0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pc="-1" dirty="0" err="1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whean</a:t>
            </a:r>
            <a:r>
              <a:rPr lang="en-US" spc="-1" dirty="0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 I was training the </a:t>
            </a:r>
            <a:r>
              <a:rPr lang="en-US" spc="-1" dirty="0" err="1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Sampdoria</a:t>
            </a:r>
            <a:r>
              <a:rPr lang="en-US" spc="-1" dirty="0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 Primavera (</a:t>
            </a:r>
            <a:r>
              <a:rPr lang="en-US" spc="-1" dirty="0">
                <a:solidFill>
                  <a:srgbClr val="000000"/>
                </a:solidFill>
                <a:latin typeface="Bahnschrift Light" panose="020B0502040204020203" pitchFamily="34" charset="0"/>
              </a:rPr>
              <a:t>2007/2009)</a:t>
            </a:r>
          </a:p>
          <a:p>
            <a:pPr marL="285750" indent="-285750" algn="just">
              <a:lnSpc>
                <a:spcPct val="100000"/>
              </a:lnSpc>
              <a:buFontTx/>
              <a:buChar char="-"/>
            </a:pPr>
            <a:r>
              <a:rPr lang="en-US" b="1" spc="-1" dirty="0">
                <a:solidFill>
                  <a:srgbClr val="000000"/>
                </a:solidFill>
                <a:latin typeface="Bahnschrift Light" panose="020B0502040204020203" pitchFamily="34" charset="0"/>
              </a:rPr>
              <a:t>Salvatore </a:t>
            </a:r>
            <a:r>
              <a:rPr lang="en-US" b="1" spc="-1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Bagni</a:t>
            </a:r>
            <a:r>
              <a:rPr lang="en-US" spc="-1" dirty="0">
                <a:solidFill>
                  <a:srgbClr val="000000"/>
                </a:solidFill>
                <a:latin typeface="Bahnschrift Light" panose="020B0502040204020203" pitchFamily="34" charset="0"/>
              </a:rPr>
              <a:t>, organizer, in partnership with Nike, of the “</a:t>
            </a:r>
            <a:r>
              <a:rPr lang="en-US" spc="-1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Scuole</a:t>
            </a:r>
            <a:r>
              <a:rPr lang="en-US" spc="-1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en-US" spc="-1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Calcio</a:t>
            </a:r>
            <a:r>
              <a:rPr lang="en-US" spc="-1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en-US" spc="-1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Estive</a:t>
            </a:r>
            <a:r>
              <a:rPr lang="en-US" spc="-1" dirty="0">
                <a:solidFill>
                  <a:srgbClr val="000000"/>
                </a:solidFill>
                <a:latin typeface="Bahnschrift Light" panose="020B0502040204020203" pitchFamily="34" charset="0"/>
              </a:rPr>
              <a:t> di </a:t>
            </a:r>
            <a:r>
              <a:rPr lang="en-US" spc="-1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Gatteo</a:t>
            </a:r>
            <a:r>
              <a:rPr lang="en-US" spc="-1" dirty="0">
                <a:solidFill>
                  <a:srgbClr val="000000"/>
                </a:solidFill>
                <a:latin typeface="Bahnschrift Light" panose="020B0502040204020203" pitchFamily="34" charset="0"/>
              </a:rPr>
              <a:t> a Mare”, as a collaborator and an instructor from 1994 to1998. During this experience I’ve had the </a:t>
            </a:r>
            <a:r>
              <a:rPr lang="en-US" spc="-1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honour</a:t>
            </a:r>
            <a:r>
              <a:rPr lang="en-US" spc="-1" dirty="0">
                <a:solidFill>
                  <a:srgbClr val="000000"/>
                </a:solidFill>
                <a:latin typeface="Bahnschrift Light" panose="020B0502040204020203" pitchFamily="34" charset="0"/>
              </a:rPr>
              <a:t> to continuously work with the legend </a:t>
            </a:r>
            <a:r>
              <a:rPr lang="en-US" b="1" spc="-1" dirty="0">
                <a:solidFill>
                  <a:srgbClr val="000000"/>
                </a:solidFill>
                <a:latin typeface="Bahnschrift Light" panose="020B0502040204020203" pitchFamily="34" charset="0"/>
              </a:rPr>
              <a:t>Diego</a:t>
            </a:r>
            <a:r>
              <a:rPr lang="en-US" spc="-1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en-US" b="1" spc="-1" dirty="0">
                <a:solidFill>
                  <a:srgbClr val="000000"/>
                </a:solidFill>
                <a:latin typeface="Bahnschrift Light" panose="020B0502040204020203" pitchFamily="34" charset="0"/>
              </a:rPr>
              <a:t>Armando </a:t>
            </a:r>
            <a:r>
              <a:rPr lang="en-US" b="1" spc="-1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Maradona</a:t>
            </a:r>
            <a:r>
              <a:rPr lang="en-US" spc="-1" dirty="0">
                <a:solidFill>
                  <a:srgbClr val="000000"/>
                </a:solidFill>
                <a:latin typeface="Bahnschrift Light" panose="020B0502040204020203" pitchFamily="34" charset="0"/>
              </a:rPr>
              <a:t>.</a:t>
            </a:r>
          </a:p>
          <a:p>
            <a:pPr marL="285750" indent="-285750" algn="just">
              <a:lnSpc>
                <a:spcPct val="100000"/>
              </a:lnSpc>
              <a:buFontTx/>
              <a:buChar char="-"/>
            </a:pPr>
            <a:r>
              <a:rPr lang="en-US" spc="-1" dirty="0">
                <a:solidFill>
                  <a:srgbClr val="000000"/>
                </a:solidFill>
                <a:latin typeface="Bahnschrift Light" panose="020B0502040204020203" pitchFamily="34" charset="0"/>
              </a:rPr>
              <a:t>From 2016 to 2019 I was an instructor at the Summer Campus “</a:t>
            </a:r>
            <a:r>
              <a:rPr lang="en-US" spc="-1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Città</a:t>
            </a:r>
            <a:r>
              <a:rPr lang="en-US" spc="-1" dirty="0">
                <a:solidFill>
                  <a:srgbClr val="000000"/>
                </a:solidFill>
                <a:latin typeface="Bahnschrift Light" panose="020B0502040204020203" pitchFamily="34" charset="0"/>
              </a:rPr>
              <a:t> di </a:t>
            </a:r>
            <a:r>
              <a:rPr lang="en-US" spc="-1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Baveno</a:t>
            </a:r>
            <a:r>
              <a:rPr lang="en-US" spc="-1" dirty="0">
                <a:solidFill>
                  <a:srgbClr val="000000"/>
                </a:solidFill>
                <a:latin typeface="Bahnschrift Light" panose="020B0502040204020203" pitchFamily="34" charset="0"/>
              </a:rPr>
              <a:t>”, with my friends </a:t>
            </a:r>
            <a:r>
              <a:rPr lang="en-US" b="1" spc="-1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Squizzi</a:t>
            </a:r>
            <a:r>
              <a:rPr lang="en-US" b="1" spc="-1" dirty="0">
                <a:solidFill>
                  <a:srgbClr val="000000"/>
                </a:solidFill>
                <a:latin typeface="Bahnschrift Light" panose="020B0502040204020203" pitchFamily="34" charset="0"/>
              </a:rPr>
              <a:t> </a:t>
            </a:r>
            <a:r>
              <a:rPr lang="en-US" spc="-1" dirty="0">
                <a:solidFill>
                  <a:srgbClr val="000000"/>
                </a:solidFill>
                <a:latin typeface="Bahnschrift Light" panose="020B0502040204020203" pitchFamily="34" charset="0"/>
              </a:rPr>
              <a:t>(former </a:t>
            </a:r>
            <a:r>
              <a:rPr lang="en-US" spc="-1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Juve</a:t>
            </a:r>
            <a:r>
              <a:rPr lang="en-US" spc="-1" dirty="0">
                <a:solidFill>
                  <a:srgbClr val="000000"/>
                </a:solidFill>
                <a:latin typeface="Bahnschrift Light" panose="020B0502040204020203" pitchFamily="34" charset="0"/>
              </a:rPr>
              <a:t> player, now coaching goalkeepers for </a:t>
            </a:r>
            <a:r>
              <a:rPr lang="en-US" spc="-1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ChievoVerona</a:t>
            </a:r>
            <a:r>
              <a:rPr lang="en-US" spc="-1" dirty="0">
                <a:solidFill>
                  <a:srgbClr val="000000"/>
                </a:solidFill>
                <a:latin typeface="Bahnschrift Light" panose="020B0502040204020203" pitchFamily="34" charset="0"/>
              </a:rPr>
              <a:t>), </a:t>
            </a:r>
            <a:r>
              <a:rPr lang="en-US" b="1" spc="-1" dirty="0">
                <a:solidFill>
                  <a:srgbClr val="000000"/>
                </a:solidFill>
                <a:latin typeface="Bahnschrift Light" panose="020B0502040204020203" pitchFamily="34" charset="0"/>
              </a:rPr>
              <a:t>Sorrentino</a:t>
            </a:r>
            <a:r>
              <a:rPr lang="en-US" spc="-1" dirty="0">
                <a:solidFill>
                  <a:srgbClr val="000000"/>
                </a:solidFill>
                <a:latin typeface="Bahnschrift Light" panose="020B0502040204020203" pitchFamily="34" charset="0"/>
              </a:rPr>
              <a:t> (</a:t>
            </a:r>
            <a:r>
              <a:rPr lang="en-US" spc="-1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ChievoVerona</a:t>
            </a:r>
            <a:r>
              <a:rPr lang="en-US" spc="-1" dirty="0">
                <a:solidFill>
                  <a:srgbClr val="000000"/>
                </a:solidFill>
                <a:latin typeface="Bahnschrift Light" panose="020B0502040204020203" pitchFamily="34" charset="0"/>
              </a:rPr>
              <a:t> player) and </a:t>
            </a:r>
            <a:r>
              <a:rPr lang="en-US" b="1" spc="-1" dirty="0">
                <a:solidFill>
                  <a:srgbClr val="000000"/>
                </a:solidFill>
                <a:latin typeface="Bahnschrift Light" panose="020B0502040204020203" pitchFamily="34" charset="0"/>
              </a:rPr>
              <a:t>Gallo </a:t>
            </a:r>
            <a:r>
              <a:rPr lang="en-US" spc="-1" dirty="0">
                <a:solidFill>
                  <a:srgbClr val="000000"/>
                </a:solidFill>
                <a:latin typeface="Bahnschrift Light" panose="020B0502040204020203" pitchFamily="34" charset="0"/>
              </a:rPr>
              <a:t>(former </a:t>
            </a:r>
            <a:r>
              <a:rPr lang="en-US" spc="-1" dirty="0" err="1">
                <a:solidFill>
                  <a:srgbClr val="000000"/>
                </a:solidFill>
                <a:latin typeface="Bahnschrift Light" panose="020B0502040204020203" pitchFamily="34" charset="0"/>
              </a:rPr>
              <a:t>Atalanta</a:t>
            </a:r>
            <a:r>
              <a:rPr lang="en-US" spc="-1" dirty="0">
                <a:solidFill>
                  <a:srgbClr val="000000"/>
                </a:solidFill>
                <a:latin typeface="Bahnschrift Light" panose="020B0502040204020203" pitchFamily="34" charset="0"/>
              </a:rPr>
              <a:t> and Torino player).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/>
          </p:nvPr>
        </p:nvSpPr>
        <p:spPr>
          <a:xfrm>
            <a:off x="179705" y="908685"/>
            <a:ext cx="8784590" cy="5616575"/>
          </a:xfrm>
          <a:solidFill>
            <a:schemeClr val="bg1"/>
          </a:solidFill>
        </p:spPr>
        <p:txBody>
          <a:bodyPr/>
          <a:lstStyle/>
          <a:p>
            <a:pPr algn="just">
              <a:lnSpc>
                <a:spcPct val="100000"/>
              </a:lnSpc>
            </a:pPr>
            <a:endParaRPr lang="en-US" spc="-1" dirty="0">
              <a:solidFill>
                <a:srgbClr val="000000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lvl="2" algn="just"/>
            <a:r>
              <a:rPr lang="en-US" b="1" strike="noStrike" spc="-1" dirty="0">
                <a:solidFill>
                  <a:srgbClr val="000000"/>
                </a:solidFill>
                <a:uFillTx/>
                <a:latin typeface="Calibri" panose="020F0502020204030204"/>
                <a:ea typeface="SimSun" panose="02010600030101010101" pitchFamily="2" charset="-122"/>
              </a:rPr>
              <a:t>		</a:t>
            </a:r>
            <a:endParaRPr lang="it-IT" b="0" strike="noStrike" spc="-1" dirty="0">
              <a:latin typeface="Arial" panose="020B0604020202020204"/>
            </a:endParaRPr>
          </a:p>
        </p:txBody>
      </p:sp>
      <p:sp>
        <p:nvSpPr>
          <p:cNvPr id="4" name="CustomShape 1"/>
          <p:cNvSpPr/>
          <p:nvPr/>
        </p:nvSpPr>
        <p:spPr>
          <a:xfrm>
            <a:off x="179640" y="188640"/>
            <a:ext cx="8784360" cy="5833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3200" b="0" strike="noStrike" spc="-1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 PROFESSIONAL EXPERIENCES</a:t>
            </a:r>
          </a:p>
        </p:txBody>
      </p:sp>
      <p:pic>
        <p:nvPicPr>
          <p:cNvPr id="7" name="图片 12"/>
          <p:cNvPicPr/>
          <p:nvPr/>
        </p:nvPicPr>
        <p:blipFill>
          <a:blip r:embed="rId2"/>
          <a:stretch>
            <a:fillRect/>
          </a:stretch>
        </p:blipFill>
        <p:spPr>
          <a:xfrm>
            <a:off x="5940425" y="3870325"/>
            <a:ext cx="2397125" cy="2093595"/>
          </a:xfrm>
          <a:prstGeom prst="rect">
            <a:avLst/>
          </a:prstGeom>
          <a:ln w="0">
            <a:noFill/>
          </a:ln>
        </p:spPr>
      </p:pic>
      <p:pic>
        <p:nvPicPr>
          <p:cNvPr id="9" name="图片 10"/>
          <p:cNvPicPr/>
          <p:nvPr/>
        </p:nvPicPr>
        <p:blipFill>
          <a:blip r:embed="rId3"/>
          <a:stretch>
            <a:fillRect/>
          </a:stretch>
        </p:blipFill>
        <p:spPr>
          <a:xfrm>
            <a:off x="3203575" y="3870325"/>
            <a:ext cx="2066925" cy="2094230"/>
          </a:xfrm>
          <a:prstGeom prst="rect">
            <a:avLst/>
          </a:prstGeom>
          <a:ln w="0">
            <a:noFill/>
          </a:ln>
        </p:spPr>
      </p:pic>
      <p:pic>
        <p:nvPicPr>
          <p:cNvPr id="10" name="图片 1"/>
          <p:cNvPicPr/>
          <p:nvPr/>
        </p:nvPicPr>
        <p:blipFill>
          <a:blip r:embed="rId4"/>
          <a:stretch>
            <a:fillRect/>
          </a:stretch>
        </p:blipFill>
        <p:spPr>
          <a:xfrm>
            <a:off x="381522" y="3861048"/>
            <a:ext cx="2357120" cy="2104390"/>
          </a:xfrm>
          <a:prstGeom prst="rect">
            <a:avLst/>
          </a:prstGeom>
          <a:ln w="0">
            <a:noFill/>
          </a:ln>
        </p:spPr>
      </p:pic>
      <p:sp>
        <p:nvSpPr>
          <p:cNvPr id="5" name="CasellaDiTesto 4"/>
          <p:cNvSpPr txBox="1"/>
          <p:nvPr/>
        </p:nvSpPr>
        <p:spPr>
          <a:xfrm>
            <a:off x="467544" y="1268760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51520" y="1124744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b="1" u="sng" spc="-1" dirty="0">
                <a:solidFill>
                  <a:srgbClr val="000000"/>
                </a:solidFill>
                <a:latin typeface="Calibri" panose="020F0502020204030204"/>
                <a:ea typeface="SimSun" panose="02010600030101010101" pitchFamily="2" charset="-122"/>
              </a:rPr>
              <a:t>ABROAD EXPERIENCES </a:t>
            </a:r>
            <a:r>
              <a:rPr lang="en-US" b="1" spc="-1" dirty="0">
                <a:solidFill>
                  <a:srgbClr val="000000"/>
                </a:solidFill>
                <a:latin typeface="Calibri" panose="020F0502020204030204"/>
                <a:ea typeface="SimSun" panose="02010600030101010101" pitchFamily="2" charset="-122"/>
              </a:rPr>
              <a:t> with FC INTERNAZIONALE partner companies</a:t>
            </a:r>
            <a:endParaRPr lang="it-IT" b="1" spc="-1" dirty="0"/>
          </a:p>
          <a:p>
            <a:pPr algn="just"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latin typeface="Calibri" panose="020F0502020204030204"/>
                <a:ea typeface="SimSun" panose="02010600030101010101" pitchFamily="2" charset="-122"/>
              </a:rPr>
              <a:t>QINGD</a:t>
            </a:r>
            <a:r>
              <a:rPr lang="it-IT" altLang="en-US" spc="-1" dirty="0">
                <a:solidFill>
                  <a:srgbClr val="000000"/>
                </a:solidFill>
                <a:latin typeface="Calibri" panose="020F0502020204030204"/>
                <a:ea typeface="SimSun" panose="02010600030101010101" pitchFamily="2" charset="-122"/>
              </a:rPr>
              <a:t>A</a:t>
            </a:r>
            <a:r>
              <a:rPr lang="en-US" spc="-1" dirty="0">
                <a:solidFill>
                  <a:srgbClr val="000000"/>
                </a:solidFill>
                <a:latin typeface="Calibri" panose="020F0502020204030204"/>
                <a:ea typeface="SimSun" panose="02010600030101010101" pitchFamily="2" charset="-122"/>
              </a:rPr>
              <a:t>O (China) stage: youth director technical coordinator .</a:t>
            </a:r>
            <a:endParaRPr lang="it-IT" spc="-1" dirty="0"/>
          </a:p>
          <a:p>
            <a:pPr algn="just"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latin typeface="Calibri" panose="020F0502020204030204"/>
                <a:ea typeface="SimSun" panose="02010600030101010101" pitchFamily="2" charset="-122"/>
              </a:rPr>
              <a:t>BRNO (Czech Republic) stage: youth director technical coordinator.</a:t>
            </a:r>
            <a:endParaRPr lang="it-IT" spc="-1" dirty="0"/>
          </a:p>
          <a:p>
            <a:pPr algn="just"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latin typeface="Calibri" panose="020F0502020204030204"/>
                <a:ea typeface="SimSun" panose="02010600030101010101" pitchFamily="2" charset="-122"/>
              </a:rPr>
              <a:t>INTERCAMPUS: training courses instructor, in some </a:t>
            </a:r>
            <a:r>
              <a:rPr lang="en-US" spc="-1" dirty="0" err="1">
                <a:solidFill>
                  <a:srgbClr val="000000"/>
                </a:solidFill>
                <a:latin typeface="Calibri" panose="020F0502020204030204"/>
                <a:ea typeface="SimSun" panose="02010600030101010101" pitchFamily="2" charset="-122"/>
              </a:rPr>
              <a:t>foreing</a:t>
            </a:r>
            <a:r>
              <a:rPr lang="en-US" spc="-1" dirty="0">
                <a:solidFill>
                  <a:srgbClr val="000000"/>
                </a:solidFill>
                <a:latin typeface="Calibri" panose="020F0502020204030204"/>
                <a:ea typeface="SimSun" panose="02010600030101010101" pitchFamily="2" charset="-122"/>
              </a:rPr>
              <a:t> realities involved with </a:t>
            </a:r>
          </a:p>
          <a:p>
            <a:pPr algn="just"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latin typeface="Calibri" panose="020F0502020204030204"/>
                <a:ea typeface="SimSun" panose="02010600030101010101" pitchFamily="2" charset="-122"/>
              </a:rPr>
              <a:t>Inter campus and  Academy Inter.</a:t>
            </a:r>
          </a:p>
          <a:p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95536" y="2780928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b="1" u="sng" spc="-1" dirty="0">
                <a:solidFill>
                  <a:srgbClr val="000000"/>
                </a:solidFill>
                <a:latin typeface="Calibri" panose="020F0502020204030204"/>
                <a:ea typeface="SimSun" panose="02010600030101010101" pitchFamily="2" charset="-122"/>
              </a:rPr>
              <a:t>ESPERIENZE IN ITALY </a:t>
            </a:r>
            <a:r>
              <a:rPr lang="en-US" b="1" spc="-1" dirty="0">
                <a:solidFill>
                  <a:srgbClr val="000000"/>
                </a:solidFill>
                <a:latin typeface="Calibri" panose="020F0502020204030204"/>
                <a:ea typeface="SimSun" panose="02010600030101010101" pitchFamily="2" charset="-122"/>
              </a:rPr>
              <a:t> in FC INTERNAZIONALE summer camps</a:t>
            </a:r>
            <a:endParaRPr lang="it-IT" b="1" spc="-1" dirty="0"/>
          </a:p>
          <a:p>
            <a:pPr algn="just"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latin typeface="Calibri" panose="020F0502020204030204"/>
                <a:ea typeface="SimSun" panose="02010600030101010101" pitchFamily="2" charset="-122"/>
              </a:rPr>
              <a:t>ALBARELLA (Italy) stage: summer camp </a:t>
            </a:r>
            <a:r>
              <a:rPr lang="en-US" spc="-1" dirty="0" err="1">
                <a:solidFill>
                  <a:srgbClr val="000000"/>
                </a:solidFill>
                <a:latin typeface="Calibri" panose="020F0502020204030204"/>
                <a:ea typeface="SimSun" panose="02010600030101010101" pitchFamily="2" charset="-122"/>
              </a:rPr>
              <a:t>techincal</a:t>
            </a:r>
            <a:r>
              <a:rPr lang="en-US" spc="-1" dirty="0">
                <a:solidFill>
                  <a:srgbClr val="000000"/>
                </a:solidFill>
                <a:latin typeface="Calibri" panose="020F0502020204030204"/>
                <a:ea typeface="SimSun" panose="02010600030101010101" pitchFamily="2" charset="-122"/>
              </a:rPr>
              <a:t> coordinator.</a:t>
            </a:r>
            <a:endParaRPr lang="it-IT" spc="-1" dirty="0"/>
          </a:p>
          <a:p>
            <a:pPr algn="just"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latin typeface="Calibri" panose="020F0502020204030204"/>
                <a:ea typeface="SimSun" panose="02010600030101010101" pitchFamily="2" charset="-122"/>
              </a:rPr>
              <a:t>PINZOLO (Italy) stage: summer camp </a:t>
            </a:r>
            <a:r>
              <a:rPr lang="en-US" spc="-1" dirty="0" err="1">
                <a:solidFill>
                  <a:srgbClr val="000000"/>
                </a:solidFill>
                <a:latin typeface="Calibri" panose="020F0502020204030204"/>
                <a:ea typeface="SimSun" panose="02010600030101010101" pitchFamily="2" charset="-122"/>
              </a:rPr>
              <a:t>techincalcoordinator</a:t>
            </a:r>
            <a:r>
              <a:rPr lang="en-US" spc="-1" dirty="0">
                <a:solidFill>
                  <a:srgbClr val="000000"/>
                </a:solidFill>
                <a:latin typeface="Calibri" panose="020F0502020204030204"/>
                <a:ea typeface="SimSun" panose="02010600030101010101" pitchFamily="2" charset="-122"/>
              </a:rPr>
              <a:t>.</a:t>
            </a:r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179640" y="0"/>
            <a:ext cx="8784360" cy="5833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3200" b="0" strike="noStrike" spc="-1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PROFESSIONAL EXPERIENCES</a:t>
            </a:r>
          </a:p>
        </p:txBody>
      </p:sp>
      <p:sp>
        <p:nvSpPr>
          <p:cNvPr id="106" name="CustomShape 2"/>
          <p:cNvSpPr/>
          <p:nvPr/>
        </p:nvSpPr>
        <p:spPr>
          <a:xfrm>
            <a:off x="179640" y="1628640"/>
            <a:ext cx="8784360" cy="3686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107" name="CustomShape 3"/>
          <p:cNvSpPr/>
          <p:nvPr/>
        </p:nvSpPr>
        <p:spPr>
          <a:xfrm>
            <a:off x="0" y="188280"/>
            <a:ext cx="1402920" cy="368640"/>
          </a:xfrm>
          <a:prstGeom prst="rect">
            <a:avLst/>
          </a:prstGeom>
          <a:noFill/>
          <a:ln w="9525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108" name="CustomShape 4"/>
          <p:cNvSpPr/>
          <p:nvPr/>
        </p:nvSpPr>
        <p:spPr>
          <a:xfrm>
            <a:off x="204395" y="831960"/>
            <a:ext cx="8784360" cy="585072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it-IT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 panose="020B0604020202020204"/>
            </a:endParaRPr>
          </a:p>
        </p:txBody>
      </p:sp>
      <p:sp>
        <p:nvSpPr>
          <p:cNvPr id="109" name="CustomShape 5"/>
          <p:cNvSpPr/>
          <p:nvPr/>
        </p:nvSpPr>
        <p:spPr>
          <a:xfrm>
            <a:off x="6012000" y="940680"/>
            <a:ext cx="2717280" cy="227160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0" name="CustomShape 6"/>
          <p:cNvSpPr/>
          <p:nvPr/>
        </p:nvSpPr>
        <p:spPr>
          <a:xfrm>
            <a:off x="168270" y="1227915"/>
            <a:ext cx="5669640" cy="1075764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u="sng" strike="noStrike" spc="-1" dirty="0">
                <a:solidFill>
                  <a:srgbClr val="000000"/>
                </a:solidFill>
                <a:uFillTx/>
                <a:latin typeface="Calibri" panose="020F0502020204030204"/>
                <a:ea typeface="DejaVu Sans"/>
              </a:rPr>
              <a:t>SPORTS AWARDS PRIZE: GENTLEMENT </a:t>
            </a:r>
            <a:r>
              <a:rPr lang="en-US" sz="1600" b="1" u="sng" strike="noStrike" spc="-1" dirty="0" err="1">
                <a:solidFill>
                  <a:srgbClr val="000000"/>
                </a:solidFill>
                <a:uFillTx/>
                <a:latin typeface="Calibri" panose="020F0502020204030204"/>
                <a:ea typeface="DejaVu Sans"/>
              </a:rPr>
              <a:t>dell'ANNO</a:t>
            </a:r>
            <a:endParaRPr lang="en-US" sz="1600" b="1" u="sng" strike="noStrike" spc="-1" dirty="0">
              <a:solidFill>
                <a:srgbClr val="000000"/>
              </a:solidFill>
              <a:uFillTx/>
              <a:latin typeface="Calibri" panose="020F0502020204030204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en-US" sz="1600" spc="-1" dirty="0">
                <a:solidFill>
                  <a:srgbClr val="000000"/>
                </a:solidFill>
                <a:latin typeface="Calibri" panose="020F0502020204030204"/>
              </a:rPr>
              <a:t>I’ve took part in the </a:t>
            </a:r>
            <a:r>
              <a:rPr lang="en-US" sz="1600" spc="-1" dirty="0" err="1">
                <a:solidFill>
                  <a:srgbClr val="000000"/>
                </a:solidFill>
                <a:latin typeface="Calibri" panose="020F0502020204030204"/>
              </a:rPr>
              <a:t>december</a:t>
            </a:r>
            <a:r>
              <a:rPr lang="en-US" sz="1600" spc="-1" dirty="0">
                <a:solidFill>
                  <a:srgbClr val="000000"/>
                </a:solidFill>
                <a:latin typeface="Calibri" panose="020F0502020204030204"/>
              </a:rPr>
              <a:t> 2015 edition of the top prize held by “</a:t>
            </a:r>
            <a:r>
              <a:rPr lang="en-US" sz="1600" spc="-1" dirty="0" err="1">
                <a:solidFill>
                  <a:srgbClr val="000000"/>
                </a:solidFill>
                <a:latin typeface="Calibri" panose="020F0502020204030204"/>
              </a:rPr>
              <a:t>Gazzetta</a:t>
            </a:r>
            <a:r>
              <a:rPr lang="en-US" sz="1600" spc="-1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en-US" sz="1600" spc="-1" dirty="0" err="1">
                <a:solidFill>
                  <a:srgbClr val="000000"/>
                </a:solidFill>
                <a:latin typeface="Calibri" panose="020F0502020204030204"/>
              </a:rPr>
              <a:t>dello</a:t>
            </a:r>
            <a:r>
              <a:rPr lang="en-US" sz="1600" spc="-1" dirty="0">
                <a:solidFill>
                  <a:srgbClr val="000000"/>
                </a:solidFill>
                <a:latin typeface="Calibri" panose="020F0502020204030204"/>
              </a:rPr>
              <a:t> Sport” with </a:t>
            </a:r>
            <a:r>
              <a:rPr lang="en-US" sz="1600" b="1" spc="-1" dirty="0">
                <a:solidFill>
                  <a:srgbClr val="000000"/>
                </a:solidFill>
                <a:latin typeface="Calibri" panose="020F0502020204030204"/>
              </a:rPr>
              <a:t>Roberto </a:t>
            </a:r>
            <a:r>
              <a:rPr lang="en-US" sz="1600" b="1" spc="-1" dirty="0" err="1">
                <a:solidFill>
                  <a:srgbClr val="000000"/>
                </a:solidFill>
                <a:latin typeface="Calibri" panose="020F0502020204030204"/>
              </a:rPr>
              <a:t>Donadoni</a:t>
            </a:r>
            <a:r>
              <a:rPr lang="en-US" sz="1600" b="1" spc="-1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en-US" sz="1600" spc="-1" dirty="0">
                <a:solidFill>
                  <a:srgbClr val="000000"/>
                </a:solidFill>
                <a:latin typeface="Calibri" panose="020F0502020204030204"/>
              </a:rPr>
              <a:t>(Parma head </a:t>
            </a:r>
            <a:r>
              <a:rPr lang="en-US" sz="1600" spc="-1" dirty="0" err="1">
                <a:solidFill>
                  <a:srgbClr val="000000"/>
                </a:solidFill>
                <a:latin typeface="Calibri" panose="020F0502020204030204"/>
              </a:rPr>
              <a:t>Choach</a:t>
            </a:r>
            <a:r>
              <a:rPr lang="en-US" sz="1600" spc="-1" dirty="0">
                <a:solidFill>
                  <a:srgbClr val="000000"/>
                </a:solidFill>
                <a:latin typeface="Calibri" panose="020F0502020204030204"/>
              </a:rPr>
              <a:t>) and</a:t>
            </a:r>
            <a:r>
              <a:rPr lang="en-US" sz="1600" b="1" spc="-1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en-US" sz="1600" b="1" spc="-1" dirty="0" err="1">
                <a:solidFill>
                  <a:srgbClr val="000000"/>
                </a:solidFill>
                <a:latin typeface="Calibri" panose="020F0502020204030204"/>
              </a:rPr>
              <a:t>Jmaes</a:t>
            </a:r>
            <a:r>
              <a:rPr lang="en-US" sz="1600" b="1" spc="-1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en-US" sz="1600" b="1" spc="-1" dirty="0" err="1">
                <a:solidFill>
                  <a:srgbClr val="000000"/>
                </a:solidFill>
                <a:latin typeface="Calibri" panose="020F0502020204030204"/>
              </a:rPr>
              <a:t>Pallotta</a:t>
            </a:r>
            <a:r>
              <a:rPr lang="en-US" sz="1600" b="1" spc="-1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en-US" sz="1600" spc="-1" dirty="0">
                <a:solidFill>
                  <a:srgbClr val="000000"/>
                </a:solidFill>
                <a:latin typeface="Calibri" panose="020F0502020204030204"/>
              </a:rPr>
              <a:t>( former Roma president).</a:t>
            </a:r>
            <a:endParaRPr lang="it-IT" sz="1600" strike="noStrike" spc="-1" dirty="0">
              <a:latin typeface="Arial" panose="020B0604020202020204"/>
            </a:endParaRPr>
          </a:p>
        </p:txBody>
      </p:sp>
      <p:sp>
        <p:nvSpPr>
          <p:cNvPr id="111" name="CustomShape 7"/>
          <p:cNvSpPr/>
          <p:nvPr/>
        </p:nvSpPr>
        <p:spPr>
          <a:xfrm>
            <a:off x="3561840" y="4535280"/>
            <a:ext cx="5167440" cy="1568206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u="sng" strike="noStrike" spc="-1" dirty="0">
                <a:solidFill>
                  <a:srgbClr val="000000"/>
                </a:solidFill>
                <a:uFillTx/>
                <a:latin typeface="Calibri" panose="020F0502020204030204"/>
                <a:ea typeface="DejaVu Sans"/>
              </a:rPr>
              <a:t>SKY SPORT</a:t>
            </a:r>
            <a:endParaRPr lang="it-IT" sz="1600" b="0" strike="noStrike" spc="-1" dirty="0">
              <a:latin typeface="Arial" panose="020B0604020202020204"/>
            </a:endParaRPr>
          </a:p>
          <a:p>
            <a:pPr algn="just"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Calibri" panose="020F0502020204030204"/>
                <a:ea typeface="DejaVu Sans"/>
              </a:rPr>
              <a:t>-</a:t>
            </a:r>
            <a:r>
              <a:rPr lang="en-US" sz="1600" spc="-1" dirty="0" err="1">
                <a:solidFill>
                  <a:srgbClr val="000000"/>
                </a:solidFill>
                <a:latin typeface="Calibri" panose="020F0502020204030204"/>
                <a:ea typeface="DejaVu Sans"/>
              </a:rPr>
              <a:t>S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Calibri" panose="020F0502020204030204"/>
                <a:ea typeface="DejaVu Sans"/>
              </a:rPr>
              <a:t>erie</a:t>
            </a:r>
            <a:r>
              <a:rPr lang="en-US" sz="1600" spc="-1" dirty="0">
                <a:solidFill>
                  <a:srgbClr val="000000"/>
                </a:solidFill>
                <a:latin typeface="Calibri" panose="020F0502020204030204"/>
                <a:ea typeface="DejaVu Sans"/>
              </a:rPr>
              <a:t> </a:t>
            </a:r>
            <a:r>
              <a:rPr lang="en-US" sz="1600" b="0" strike="noStrike" spc="-1" dirty="0">
                <a:solidFill>
                  <a:srgbClr val="000000"/>
                </a:solidFill>
                <a:latin typeface="Calibri" panose="020F0502020204030204"/>
                <a:ea typeface="DejaVu Sans"/>
              </a:rPr>
              <a:t>B technical commentator;</a:t>
            </a:r>
            <a:endParaRPr lang="it-IT" sz="1600" b="0" strike="noStrike" spc="-1" dirty="0">
              <a:latin typeface="Arial" panose="020B0604020202020204"/>
            </a:endParaRPr>
          </a:p>
          <a:p>
            <a:pPr algn="just"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Calibri" panose="020F0502020204030204"/>
                <a:ea typeface="DejaVu Sans"/>
              </a:rPr>
              <a:t>-</a:t>
            </a:r>
            <a:r>
              <a:rPr lang="en-US" sz="1600" spc="-1" dirty="0">
                <a:solidFill>
                  <a:srgbClr val="000000"/>
                </a:solidFill>
                <a:latin typeface="Calibri" panose="020F0502020204030204"/>
              </a:rPr>
              <a:t>Youth League technical commentator;</a:t>
            </a:r>
            <a:endParaRPr lang="it-IT" sz="1600" b="0" strike="noStrike" spc="-1" dirty="0">
              <a:latin typeface="Arial" panose="020B0604020202020204"/>
            </a:endParaRPr>
          </a:p>
          <a:p>
            <a:pPr algn="just"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Calibri" panose="020F0502020204030204"/>
                <a:ea typeface="DejaVu Sans"/>
              </a:rPr>
              <a:t>-Technical co-host, for Skytg24 sport, video analysis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Calibri" panose="020F0502020204030204"/>
                <a:ea typeface="DejaVu Sans"/>
              </a:rPr>
              <a:t>andtactical</a:t>
            </a:r>
            <a:r>
              <a:rPr lang="en-US" sz="1600" b="0" strike="noStrike" spc="-1" dirty="0">
                <a:solidFill>
                  <a:srgbClr val="000000"/>
                </a:solidFill>
                <a:latin typeface="Calibri" panose="020F0502020204030204"/>
                <a:ea typeface="DejaVu Sans"/>
              </a:rPr>
              <a:t> presentation, for the 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Calibri" panose="020F0502020204030204"/>
                <a:ea typeface="DejaVu Sans"/>
              </a:rPr>
              <a:t>Serie</a:t>
            </a:r>
            <a:r>
              <a:rPr lang="en-US" sz="1600" b="0" strike="noStrike" spc="-1" dirty="0">
                <a:solidFill>
                  <a:srgbClr val="000000"/>
                </a:solidFill>
                <a:latin typeface="Calibri" panose="020F0502020204030204"/>
                <a:ea typeface="DejaVu Sans"/>
              </a:rPr>
              <a:t> A weekend top matches.</a:t>
            </a:r>
            <a:endParaRPr lang="it-IT" sz="1600" b="0" strike="noStrike" spc="-1" dirty="0">
              <a:latin typeface="Arial" panose="020B0604020202020204"/>
            </a:endParaRPr>
          </a:p>
        </p:txBody>
      </p:sp>
      <p:pic>
        <p:nvPicPr>
          <p:cNvPr id="112" name="图片 10"/>
          <p:cNvPicPr/>
          <p:nvPr/>
        </p:nvPicPr>
        <p:blipFill>
          <a:blip r:embed="rId4"/>
          <a:stretch>
            <a:fillRect/>
          </a:stretch>
        </p:blipFill>
        <p:spPr>
          <a:xfrm>
            <a:off x="383540" y="3227070"/>
            <a:ext cx="2820035" cy="3123565"/>
          </a:xfrm>
          <a:prstGeom prst="rect">
            <a:avLst/>
          </a:prstGeom>
          <a:ln w="0">
            <a:noFill/>
          </a:ln>
        </p:spPr>
      </p:pic>
      <p:sp>
        <p:nvSpPr>
          <p:cNvPr id="113" name="CustomShape 8"/>
          <p:cNvSpPr/>
          <p:nvPr/>
        </p:nvSpPr>
        <p:spPr>
          <a:xfrm>
            <a:off x="3561840" y="3185280"/>
            <a:ext cx="5435280" cy="827405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u="sng" strike="noStrike" spc="-1" dirty="0">
                <a:solidFill>
                  <a:srgbClr val="000000"/>
                </a:solidFill>
                <a:uFillTx/>
                <a:latin typeface="Calibri" panose="020F0502020204030204"/>
                <a:ea typeface="DejaVu Sans"/>
              </a:rPr>
              <a:t>SPORTITALIA</a:t>
            </a:r>
            <a:endParaRPr lang="it-IT" sz="1600" b="0" strike="noStrike" spc="-1" dirty="0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Calibri" panose="020F0502020204030204"/>
                <a:ea typeface="DejaVu Sans"/>
              </a:rPr>
              <a:t>“</a:t>
            </a:r>
            <a:r>
              <a:rPr lang="en-US" sz="1600" spc="-1" dirty="0">
                <a:solidFill>
                  <a:srgbClr val="000000"/>
                </a:solidFill>
                <a:latin typeface="Calibri" panose="020F0502020204030204"/>
                <a:ea typeface="DejaVu Sans"/>
              </a:rPr>
              <a:t>F</a:t>
            </a:r>
            <a:r>
              <a:rPr lang="en-US" sz="1600" b="0" strike="noStrike" spc="-1" dirty="0">
                <a:solidFill>
                  <a:srgbClr val="000000"/>
                </a:solidFill>
                <a:latin typeface="Calibri" panose="020F0502020204030204"/>
                <a:ea typeface="DejaVu Sans"/>
              </a:rPr>
              <a:t>inals eight“ and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Calibri" panose="020F0502020204030204"/>
                <a:ea typeface="DejaVu Sans"/>
              </a:rPr>
              <a:t>Supercoppa</a:t>
            </a:r>
            <a:r>
              <a:rPr lang="en-US" sz="1600" b="0" strike="noStrike" spc="-1" dirty="0">
                <a:solidFill>
                  <a:srgbClr val="000000"/>
                </a:solidFill>
                <a:latin typeface="Calibri" panose="020F0502020204030204"/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Calibri" panose="020F0502020204030204"/>
                <a:ea typeface="DejaVu Sans"/>
              </a:rPr>
              <a:t>Italiana</a:t>
            </a:r>
            <a:r>
              <a:rPr lang="en-US" sz="1600" spc="-1" dirty="0">
                <a:solidFill>
                  <a:srgbClr val="000000"/>
                </a:solidFill>
                <a:latin typeface="Calibri" panose="020F0502020204030204"/>
                <a:ea typeface="DejaVu Sans"/>
              </a:rPr>
              <a:t> category </a:t>
            </a:r>
            <a:r>
              <a:rPr lang="en-US" sz="1600" b="0" strike="noStrike" spc="-1" dirty="0">
                <a:solidFill>
                  <a:srgbClr val="000000"/>
                </a:solidFill>
                <a:latin typeface="Calibri" panose="020F0502020204030204"/>
                <a:ea typeface="DejaVu Sans"/>
              </a:rPr>
              <a:t>Primavera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Calibri" panose="020F0502020204030204"/>
                <a:ea typeface="DejaVu Sans"/>
              </a:rPr>
              <a:t>techincal</a:t>
            </a:r>
            <a:r>
              <a:rPr lang="en-US" sz="1600" b="0" strike="noStrike" spc="-1" dirty="0">
                <a:solidFill>
                  <a:srgbClr val="000000"/>
                </a:solidFill>
                <a:latin typeface="Calibri" panose="020F0502020204030204"/>
                <a:ea typeface="DejaVu Sans"/>
              </a:rPr>
              <a:t> </a:t>
            </a:r>
            <a:r>
              <a:rPr lang="it-IT" altLang="en-US" sz="1600" b="0" strike="noStrike" spc="-1" dirty="0">
                <a:solidFill>
                  <a:srgbClr val="000000"/>
                </a:solidFill>
                <a:latin typeface="Calibri" panose="020F0502020204030204"/>
                <a:ea typeface="DejaVu Sans"/>
              </a:rPr>
              <a:t>Commentator</a:t>
            </a:r>
            <a:r>
              <a:rPr lang="en-US" sz="1600" b="0" strike="noStrike" spc="-1" dirty="0">
                <a:solidFill>
                  <a:srgbClr val="000000"/>
                </a:solidFill>
                <a:latin typeface="Calibri" panose="020F0502020204030204"/>
                <a:ea typeface="DejaVu Sans"/>
              </a:rPr>
              <a:t>. </a:t>
            </a:r>
            <a:endParaRPr lang="it-IT" sz="1600" b="0" strike="noStrike" spc="-1" dirty="0">
              <a:latin typeface="Arial" panose="020B06040202020202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764704"/>
            <a:ext cx="415290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218" y="741462"/>
            <a:ext cx="4208487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74" y="3945607"/>
            <a:ext cx="4147938" cy="255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219" y="3933056"/>
            <a:ext cx="4248472" cy="2527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49746" y="214819"/>
            <a:ext cx="864096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Bahnschrift" panose="020B0502040204020203" pitchFamily="34" charset="0"/>
              </a:rPr>
              <a:t>KEY PLAYERS I WORKED WITH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3785235" y="692785"/>
            <a:ext cx="5338445" cy="827405"/>
          </a:xfrm>
          <a:prstGeom prst="rect">
            <a:avLst/>
          </a:prstGeom>
          <a:solidFill>
            <a:srgbClr val="4D4D4D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4800" b="1" strike="noStrike" spc="-1" dirty="0">
                <a:solidFill>
                  <a:schemeClr val="bg1"/>
                </a:solidFill>
                <a:latin typeface="Bernard MT Condensed" panose="02050806060905020404" pitchFamily="18" charset="0"/>
                <a:ea typeface="DejaVu Sans"/>
                <a:cs typeface="Times New Roman" panose="02020603050405020304" pitchFamily="18" charset="0"/>
              </a:rPr>
              <a:t>Fulvio </a:t>
            </a:r>
            <a:r>
              <a:rPr lang="it-IT" sz="4800" b="1" strike="noStrike" spc="-1" dirty="0" err="1">
                <a:solidFill>
                  <a:schemeClr val="bg1"/>
                </a:solidFill>
                <a:latin typeface="Bernard MT Condensed" panose="02050806060905020404" pitchFamily="18" charset="0"/>
                <a:ea typeface="DejaVu Sans"/>
                <a:cs typeface="Times New Roman" panose="02020603050405020304" pitchFamily="18" charset="0"/>
              </a:rPr>
              <a:t>Pea</a:t>
            </a:r>
          </a:p>
        </p:txBody>
      </p:sp>
      <p:pic>
        <p:nvPicPr>
          <p:cNvPr id="47" name="Immagine 11" descr="logo jiangsu suning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4287670" y="4799308"/>
            <a:ext cx="883583" cy="848313"/>
          </a:xfrm>
          <a:prstGeom prst="rect">
            <a:avLst/>
          </a:prstGeom>
          <a:ln w="0">
            <a:noFill/>
          </a:ln>
        </p:spPr>
      </p:pic>
      <p:pic>
        <p:nvPicPr>
          <p:cNvPr id="49" name="Immagine 19" descr="WeChat Image_20191022050123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600844" y="4795300"/>
            <a:ext cx="690089" cy="821852"/>
          </a:xfrm>
          <a:prstGeom prst="rect">
            <a:avLst/>
          </a:prstGeom>
          <a:ln w="0">
            <a:noFill/>
          </a:ln>
        </p:spPr>
      </p:pic>
      <p:pic>
        <p:nvPicPr>
          <p:cNvPr id="50" name="Immagine 20" descr="INTER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2385883" y="4790041"/>
            <a:ext cx="841154" cy="857581"/>
          </a:xfrm>
          <a:prstGeom prst="rect">
            <a:avLst/>
          </a:prstGeom>
          <a:ln w="0">
            <a:noFill/>
          </a:ln>
        </p:spPr>
      </p:pic>
      <p:pic>
        <p:nvPicPr>
          <p:cNvPr id="51" name="Immagine 21" descr="NAPOLI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2389950" y="5855414"/>
            <a:ext cx="837087" cy="802998"/>
          </a:xfrm>
          <a:prstGeom prst="rect">
            <a:avLst/>
          </a:prstGeom>
          <a:ln w="0">
            <a:noFill/>
          </a:ln>
        </p:spPr>
      </p:pic>
      <p:pic>
        <p:nvPicPr>
          <p:cNvPr id="52" name="Immagine 22" descr="CSKA SOFIA.jpg"/>
          <p:cNvPicPr/>
          <p:nvPr/>
        </p:nvPicPr>
        <p:blipFill>
          <a:blip r:embed="rId6"/>
          <a:stretch>
            <a:fillRect/>
          </a:stretch>
        </p:blipFill>
        <p:spPr>
          <a:xfrm>
            <a:off x="3321987" y="4801189"/>
            <a:ext cx="841154" cy="863578"/>
          </a:xfrm>
          <a:prstGeom prst="rect">
            <a:avLst/>
          </a:prstGeom>
          <a:ln w="0">
            <a:noFill/>
          </a:ln>
        </p:spPr>
      </p:pic>
      <p:pic>
        <p:nvPicPr>
          <p:cNvPr id="53" name="Immagine 23" descr="SAMP.jpg"/>
          <p:cNvPicPr/>
          <p:nvPr/>
        </p:nvPicPr>
        <p:blipFill>
          <a:blip r:embed="rId7"/>
          <a:stretch>
            <a:fillRect/>
          </a:stretch>
        </p:blipFill>
        <p:spPr>
          <a:xfrm>
            <a:off x="3299045" y="5855414"/>
            <a:ext cx="902033" cy="802998"/>
          </a:xfrm>
          <a:prstGeom prst="rect">
            <a:avLst/>
          </a:prstGeom>
          <a:ln w="0">
            <a:noFill/>
          </a:ln>
        </p:spPr>
      </p:pic>
      <p:pic>
        <p:nvPicPr>
          <p:cNvPr id="54" name="Immagine 24" descr="CREMONESE.jpg"/>
          <p:cNvPicPr/>
          <p:nvPr/>
        </p:nvPicPr>
        <p:blipFill>
          <a:blip r:embed="rId8"/>
          <a:stretch>
            <a:fillRect/>
          </a:stretch>
        </p:blipFill>
        <p:spPr>
          <a:xfrm>
            <a:off x="4269821" y="5855414"/>
            <a:ext cx="901432" cy="802998"/>
          </a:xfrm>
          <a:prstGeom prst="rect">
            <a:avLst/>
          </a:prstGeom>
          <a:ln w="0">
            <a:noFill/>
          </a:ln>
        </p:spPr>
      </p:pic>
      <p:pic>
        <p:nvPicPr>
          <p:cNvPr id="55" name="Immagine 25" descr="PADOVA.jpg"/>
          <p:cNvPicPr/>
          <p:nvPr/>
        </p:nvPicPr>
        <p:blipFill>
          <a:blip r:embed="rId9"/>
          <a:stretch>
            <a:fillRect/>
          </a:stretch>
        </p:blipFill>
        <p:spPr>
          <a:xfrm>
            <a:off x="5266203" y="4784948"/>
            <a:ext cx="841154" cy="865214"/>
          </a:xfrm>
          <a:prstGeom prst="rect">
            <a:avLst/>
          </a:prstGeom>
          <a:ln w="0">
            <a:noFill/>
          </a:ln>
        </p:spPr>
      </p:pic>
      <p:pic>
        <p:nvPicPr>
          <p:cNvPr id="56" name="Immagine 26" descr="JUVE STABIA.jpg"/>
          <p:cNvPicPr/>
          <p:nvPr/>
        </p:nvPicPr>
        <p:blipFill>
          <a:blip r:embed="rId10"/>
          <a:stretch>
            <a:fillRect/>
          </a:stretch>
        </p:blipFill>
        <p:spPr>
          <a:xfrm>
            <a:off x="5252977" y="5855414"/>
            <a:ext cx="926388" cy="802998"/>
          </a:xfrm>
          <a:prstGeom prst="rect">
            <a:avLst/>
          </a:prstGeom>
          <a:ln w="0">
            <a:noFill/>
          </a:ln>
        </p:spPr>
      </p:pic>
      <p:pic>
        <p:nvPicPr>
          <p:cNvPr id="57" name="Immagine 27" descr="pro piacenza.jpg"/>
          <p:cNvPicPr/>
          <p:nvPr/>
        </p:nvPicPr>
        <p:blipFill>
          <a:blip r:embed="rId11"/>
          <a:stretch>
            <a:fillRect/>
          </a:stretch>
        </p:blipFill>
        <p:spPr>
          <a:xfrm>
            <a:off x="6174198" y="4786738"/>
            <a:ext cx="869263" cy="879934"/>
          </a:xfrm>
          <a:prstGeom prst="rect">
            <a:avLst/>
          </a:prstGeom>
          <a:ln w="0">
            <a:noFill/>
          </a:ln>
        </p:spPr>
      </p:pic>
      <p:pic>
        <p:nvPicPr>
          <p:cNvPr id="58" name="Immagine 28" descr="livorno.jpg"/>
          <p:cNvPicPr/>
          <p:nvPr/>
        </p:nvPicPr>
        <p:blipFill>
          <a:blip r:embed="rId12"/>
          <a:stretch>
            <a:fillRect/>
          </a:stretch>
        </p:blipFill>
        <p:spPr>
          <a:xfrm>
            <a:off x="6258934" y="5855480"/>
            <a:ext cx="856535" cy="803062"/>
          </a:xfrm>
          <a:prstGeom prst="rect">
            <a:avLst/>
          </a:prstGeom>
          <a:ln w="0">
            <a:noFill/>
          </a:ln>
        </p:spPr>
      </p:pic>
      <p:pic>
        <p:nvPicPr>
          <p:cNvPr id="59" name="Immagine 30" descr="SIENA.jpg"/>
          <p:cNvPicPr/>
          <p:nvPr/>
        </p:nvPicPr>
        <p:blipFill>
          <a:blip r:embed="rId13"/>
          <a:stretch>
            <a:fillRect/>
          </a:stretch>
        </p:blipFill>
        <p:spPr>
          <a:xfrm>
            <a:off x="7115469" y="4803974"/>
            <a:ext cx="721292" cy="873937"/>
          </a:xfrm>
          <a:prstGeom prst="rect">
            <a:avLst/>
          </a:prstGeom>
          <a:ln w="0">
            <a:noFill/>
          </a:ln>
        </p:spPr>
      </p:pic>
      <p:pic>
        <p:nvPicPr>
          <p:cNvPr id="60" name="Immagine 31" descr="th.jpg"/>
          <p:cNvPicPr/>
          <p:nvPr/>
        </p:nvPicPr>
        <p:blipFill>
          <a:blip r:embed="rId14"/>
          <a:stretch>
            <a:fillRect/>
          </a:stretch>
        </p:blipFill>
        <p:spPr>
          <a:xfrm>
            <a:off x="7896265" y="4786924"/>
            <a:ext cx="649163" cy="877208"/>
          </a:xfrm>
          <a:prstGeom prst="rect">
            <a:avLst/>
          </a:prstGeom>
          <a:ln w="0">
            <a:noFill/>
          </a:ln>
        </p:spPr>
      </p:pic>
      <p:pic>
        <p:nvPicPr>
          <p:cNvPr id="61" name="Immagine 29" descr="ravenna.jpg"/>
          <p:cNvPicPr/>
          <p:nvPr/>
        </p:nvPicPr>
        <p:blipFill>
          <a:blip r:embed="rId15"/>
          <a:stretch>
            <a:fillRect/>
          </a:stretch>
        </p:blipFill>
        <p:spPr>
          <a:xfrm>
            <a:off x="7161459" y="5854934"/>
            <a:ext cx="674090" cy="803608"/>
          </a:xfrm>
          <a:prstGeom prst="rect">
            <a:avLst/>
          </a:prstGeom>
          <a:ln w="0">
            <a:noFill/>
          </a:ln>
        </p:spPr>
      </p:pic>
      <p:pic>
        <p:nvPicPr>
          <p:cNvPr id="62" name="Immagine 32" descr="lucchese.jpg"/>
          <p:cNvPicPr/>
          <p:nvPr/>
        </p:nvPicPr>
        <p:blipFill>
          <a:blip r:embed="rId16"/>
          <a:stretch>
            <a:fillRect/>
          </a:stretch>
        </p:blipFill>
        <p:spPr>
          <a:xfrm>
            <a:off x="7897535" y="5854761"/>
            <a:ext cx="648633" cy="798701"/>
          </a:xfrm>
          <a:prstGeom prst="rect">
            <a:avLst/>
          </a:prstGeom>
          <a:ln w="0"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845" y="5854486"/>
            <a:ext cx="828287" cy="80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5"/>
          <p:cNvPicPr/>
          <p:nvPr/>
        </p:nvPicPr>
        <p:blipFill>
          <a:blip r:embed="rId18"/>
          <a:stretch>
            <a:fillRect/>
          </a:stretch>
        </p:blipFill>
        <p:spPr>
          <a:xfrm>
            <a:off x="713946" y="4791502"/>
            <a:ext cx="784899" cy="798796"/>
          </a:xfrm>
          <a:prstGeom prst="rect">
            <a:avLst/>
          </a:prstGeom>
          <a:ln w="0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995420" y="1917065"/>
            <a:ext cx="4993005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it-IT" b="1" i="1" spc="-1" dirty="0">
                <a:solidFill>
                  <a:schemeClr val="bg1"/>
                </a:solidFill>
                <a:latin typeface="Calibri" panose="020F0502020204030204"/>
                <a:ea typeface="DejaVu Sans"/>
                <a:sym typeface="+mn-ea"/>
              </a:rPr>
              <a:t>DATE OF BIRTH        </a:t>
            </a:r>
            <a:r>
              <a:rPr lang="en-US" altLang="it-IT" b="1" i="1" spc="-1" dirty="0">
                <a:solidFill>
                  <a:schemeClr val="bg1"/>
                </a:solidFill>
                <a:latin typeface="Calibri" panose="020F0502020204030204"/>
                <a:ea typeface="DejaVu Sans"/>
                <a:sym typeface="+mn-ea"/>
              </a:rPr>
              <a:t>    </a:t>
            </a:r>
            <a:r>
              <a:rPr lang="it-IT" b="1" i="1" spc="-1" dirty="0">
                <a:solidFill>
                  <a:schemeClr val="bg1"/>
                </a:solidFill>
                <a:latin typeface="Calibri" panose="020F0502020204030204"/>
                <a:ea typeface="DejaVu Sans"/>
                <a:sym typeface="+mn-ea"/>
              </a:rPr>
              <a:t>10.02.1967</a:t>
            </a:r>
            <a:endParaRPr lang="it-IT" b="0" strike="noStrike" spc="-1" dirty="0">
              <a:solidFill>
                <a:schemeClr val="bg1"/>
              </a:solidFill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it-IT" b="1" spc="-1" dirty="0">
                <a:solidFill>
                  <a:schemeClr val="bg1"/>
                </a:solidFill>
                <a:latin typeface="Calibri" panose="020F0502020204030204"/>
                <a:ea typeface="DejaVu Sans"/>
                <a:sym typeface="+mn-ea"/>
              </a:rPr>
              <a:t>PLACE                        </a:t>
            </a:r>
            <a:r>
              <a:rPr lang="en-US" altLang="it-IT" b="1" spc="-1" dirty="0">
                <a:solidFill>
                  <a:schemeClr val="bg1"/>
                </a:solidFill>
                <a:latin typeface="Calibri" panose="020F0502020204030204"/>
                <a:ea typeface="DejaVu Sans"/>
                <a:sym typeface="+mn-ea"/>
              </a:rPr>
              <a:t>    </a:t>
            </a:r>
            <a:r>
              <a:rPr lang="it-IT" b="1" i="1" spc="-1" dirty="0">
                <a:solidFill>
                  <a:schemeClr val="bg1"/>
                </a:solidFill>
                <a:latin typeface="Calibri" panose="020F0502020204030204"/>
                <a:ea typeface="DejaVu Sans"/>
                <a:sym typeface="+mn-ea"/>
              </a:rPr>
              <a:t>Casalpusterlengo (Lo, Italia)</a:t>
            </a:r>
            <a:endParaRPr lang="it-IT" b="0" strike="noStrike" spc="-1" dirty="0">
              <a:solidFill>
                <a:schemeClr val="bg1"/>
              </a:solidFill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it-IT" b="1" spc="-1" dirty="0">
                <a:solidFill>
                  <a:schemeClr val="bg1"/>
                </a:solidFill>
                <a:latin typeface="Calibri" panose="020F0502020204030204"/>
                <a:ea typeface="DejaVu Sans"/>
                <a:sym typeface="+mn-ea"/>
              </a:rPr>
              <a:t>TELEPHONE                 </a:t>
            </a:r>
            <a:r>
              <a:rPr lang="en-US" altLang="it-IT" b="1" spc="-1" dirty="0">
                <a:solidFill>
                  <a:schemeClr val="bg1"/>
                </a:solidFill>
                <a:latin typeface="Calibri" panose="020F0502020204030204"/>
                <a:ea typeface="DejaVu Sans"/>
                <a:sym typeface="+mn-ea"/>
              </a:rPr>
              <a:t>+39</a:t>
            </a:r>
            <a:r>
              <a:rPr lang="it-IT" b="1" i="1" spc="-1" dirty="0">
                <a:solidFill>
                  <a:schemeClr val="bg1"/>
                </a:solidFill>
                <a:latin typeface="Calibri" panose="020F0502020204030204"/>
                <a:ea typeface="DejaVu Sans"/>
                <a:sym typeface="+mn-ea"/>
              </a:rPr>
              <a:t>3357118752 (</a:t>
            </a:r>
            <a:r>
              <a:rPr lang="it-IT" b="1" i="1" spc="-1" dirty="0" err="1">
                <a:solidFill>
                  <a:schemeClr val="bg1"/>
                </a:solidFill>
                <a:latin typeface="Calibri" panose="020F0502020204030204"/>
                <a:ea typeface="DejaVu Sans"/>
                <a:sym typeface="+mn-ea"/>
              </a:rPr>
              <a:t>Whatsapp</a:t>
            </a:r>
            <a:r>
              <a:rPr lang="it-IT" b="1" i="1" spc="-1" dirty="0">
                <a:solidFill>
                  <a:schemeClr val="bg1"/>
                </a:solidFill>
                <a:latin typeface="Calibri" panose="020F0502020204030204"/>
                <a:ea typeface="DejaVu Sans"/>
                <a:sym typeface="+mn-ea"/>
              </a:rPr>
              <a:t>)</a:t>
            </a:r>
            <a:endParaRPr lang="it-IT" b="0" strike="noStrike" spc="-1" dirty="0">
              <a:solidFill>
                <a:schemeClr val="bg1"/>
              </a:solidFill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it-IT" b="1" i="1" spc="-1" dirty="0">
                <a:solidFill>
                  <a:schemeClr val="bg1"/>
                </a:solidFill>
                <a:latin typeface="Calibri" panose="020F0502020204030204"/>
                <a:ea typeface="DejaVu Sans"/>
                <a:sym typeface="+mn-ea"/>
              </a:rPr>
              <a:t>SKYPE                            aa3fe60e93fa563</a:t>
            </a:r>
            <a:endParaRPr lang="it-IT" b="0" strike="noStrike" spc="-1" dirty="0">
              <a:solidFill>
                <a:schemeClr val="bg1"/>
              </a:solidFill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it-IT" b="1" i="1" spc="-1" dirty="0">
                <a:solidFill>
                  <a:schemeClr val="bg1"/>
                </a:solidFill>
                <a:latin typeface="Calibri" panose="020F0502020204030204"/>
                <a:ea typeface="DejaVu Sans"/>
                <a:sym typeface="+mn-ea"/>
              </a:rPr>
              <a:t>WECHAT                        13151532762</a:t>
            </a:r>
            <a:endParaRPr lang="it-IT" b="0" strike="noStrike" spc="-1" dirty="0">
              <a:solidFill>
                <a:schemeClr val="bg1"/>
              </a:solidFill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it-IT" b="1" spc="-1" dirty="0">
                <a:solidFill>
                  <a:schemeClr val="bg1"/>
                </a:solidFill>
                <a:latin typeface="Calibri" panose="020F0502020204030204"/>
                <a:ea typeface="DejaVu Sans"/>
                <a:sym typeface="+mn-ea"/>
              </a:rPr>
              <a:t>EMAIL ADDRESSES      </a:t>
            </a:r>
            <a:r>
              <a:rPr lang="it-IT" b="1" i="1" spc="-1" dirty="0">
                <a:solidFill>
                  <a:schemeClr val="bg1"/>
                </a:solidFill>
                <a:latin typeface="Calibri" panose="020F0502020204030204"/>
                <a:ea typeface="DejaVu Sans"/>
                <a:sym typeface="+mn-ea"/>
              </a:rPr>
              <a:t>fulviopea@hotmail.com </a:t>
            </a:r>
          </a:p>
          <a:p>
            <a:pPr>
              <a:lnSpc>
                <a:spcPct val="100000"/>
              </a:lnSpc>
            </a:pPr>
            <a:r>
              <a:rPr lang="en-US" altLang="it-IT" b="1" i="1" spc="-1" dirty="0">
                <a:solidFill>
                  <a:schemeClr val="bg1"/>
                </a:solidFill>
                <a:latin typeface="Calibri" panose="020F0502020204030204"/>
                <a:ea typeface="DejaVu Sans"/>
                <a:sym typeface="+mn-ea"/>
              </a:rPr>
              <a:t>                                        </a:t>
            </a:r>
            <a:r>
              <a:rPr lang="it-IT" b="1" i="1" spc="-1" dirty="0" err="1">
                <a:solidFill>
                  <a:schemeClr val="bg1"/>
                </a:solidFill>
                <a:latin typeface="Calibri" panose="020F0502020204030204"/>
                <a:ea typeface="DejaVu Sans"/>
                <a:sym typeface="+mn-ea"/>
              </a:rPr>
              <a:t>fulviopea</a:t>
            </a:r>
            <a:r>
              <a:rPr lang="en-US" b="1" i="1" spc="-1" dirty="0">
                <a:solidFill>
                  <a:schemeClr val="bg1"/>
                </a:solidFill>
                <a:latin typeface="Calibri" panose="020F0502020204030204"/>
                <a:ea typeface="DejaVu Sans"/>
                <a:sym typeface="+mn-ea"/>
              </a:rPr>
              <a:t>@hotmail.it</a:t>
            </a:r>
            <a:endParaRPr lang="en-US" altLang="zh-CN" b="1" i="1" spc="-1" dirty="0">
              <a:solidFill>
                <a:schemeClr val="bg1"/>
              </a:solidFill>
              <a:latin typeface="Calibri" panose="020F0502020204030204"/>
              <a:ea typeface="DejaVu Sans"/>
              <a:sym typeface="+mn-ea"/>
            </a:endParaRPr>
          </a:p>
        </p:txBody>
      </p:sp>
      <p:pic>
        <p:nvPicPr>
          <p:cNvPr id="3" name="图片 2" descr="ecd7885fce85ff7d8ee01da3a84107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1460" y="708025"/>
            <a:ext cx="3533775" cy="394462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1051195-EBF2-3C52-A6EA-6E4A398F531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838861"/>
            <a:ext cx="830499" cy="830499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f4a80adf-a57d-4311-a900-40aa09071d0d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d0f987f-5055-4dd4-806c-e0cadbfb3c1c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859</Words>
  <Application>Microsoft Macintosh PowerPoint</Application>
  <PresentationFormat>Presentazione su schermo (4:3)</PresentationFormat>
  <Paragraphs>198</Paragraphs>
  <Slides>8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8" baseType="lpstr">
      <vt:lpstr>Arial</vt:lpstr>
      <vt:lpstr>Bahnschrift</vt:lpstr>
      <vt:lpstr>Bahnschrift Light</vt:lpstr>
      <vt:lpstr>Bahnschrift SemiBold</vt:lpstr>
      <vt:lpstr>Bahnschrift SemiLight</vt:lpstr>
      <vt:lpstr>Bernard MT Condensed</vt:lpstr>
      <vt:lpstr>Calibri</vt:lpstr>
      <vt:lpstr>Symbol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Alessandro Pizzoli</cp:lastModifiedBy>
  <cp:revision>144</cp:revision>
  <dcterms:created xsi:type="dcterms:W3CDTF">2021-07-17T16:13:00Z</dcterms:created>
  <dcterms:modified xsi:type="dcterms:W3CDTF">2022-11-10T14:35:30Z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2052-11.1.0.11636</vt:lpwstr>
  </property>
  <property fmtid="{D5CDD505-2E9C-101B-9397-08002B2CF9AE}" pid="3" name="Notes">
    <vt:i4>5</vt:i4>
  </property>
  <property fmtid="{D5CDD505-2E9C-101B-9397-08002B2CF9AE}" pid="4" name="PresentationFormat">
    <vt:lpwstr>全屏显示(4:3)</vt:lpwstr>
  </property>
  <property fmtid="{D5CDD505-2E9C-101B-9397-08002B2CF9AE}" pid="5" name="Slides">
    <vt:i4>12</vt:i4>
  </property>
  <property fmtid="{D5CDD505-2E9C-101B-9397-08002B2CF9AE}" pid="6" name="ICV">
    <vt:lpwstr>CF5550DE6C284655B2A416920BDF907A</vt:lpwstr>
  </property>
</Properties>
</file>